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6" r:id="rId2"/>
    <p:sldMasterId id="2147484126" r:id="rId3"/>
    <p:sldMasterId id="2147484137" r:id="rId4"/>
  </p:sldMasterIdLst>
  <p:notesMasterIdLst>
    <p:notesMasterId r:id="rId28"/>
  </p:notesMasterIdLst>
  <p:handoutMasterIdLst>
    <p:handoutMasterId r:id="rId29"/>
  </p:handoutMasterIdLst>
  <p:sldIdLst>
    <p:sldId id="601" r:id="rId5"/>
    <p:sldId id="624" r:id="rId6"/>
    <p:sldId id="649" r:id="rId7"/>
    <p:sldId id="648" r:id="rId8"/>
    <p:sldId id="543" r:id="rId9"/>
    <p:sldId id="645" r:id="rId10"/>
    <p:sldId id="641" r:id="rId11"/>
    <p:sldId id="640" r:id="rId12"/>
    <p:sldId id="650" r:id="rId13"/>
    <p:sldId id="651" r:id="rId14"/>
    <p:sldId id="652" r:id="rId15"/>
    <p:sldId id="653" r:id="rId16"/>
    <p:sldId id="654" r:id="rId17"/>
    <p:sldId id="655" r:id="rId18"/>
    <p:sldId id="656" r:id="rId19"/>
    <p:sldId id="657" r:id="rId20"/>
    <p:sldId id="606" r:id="rId21"/>
    <p:sldId id="646" r:id="rId22"/>
    <p:sldId id="637" r:id="rId23"/>
    <p:sldId id="647" r:id="rId24"/>
    <p:sldId id="658" r:id="rId25"/>
    <p:sldId id="642" r:id="rId26"/>
    <p:sldId id="639"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D8EC6D9-7583-8548-A3CB-CAAF3271A410}">
          <p14:sldIdLst>
            <p14:sldId id="601"/>
            <p14:sldId id="624"/>
          </p14:sldIdLst>
        </p14:section>
        <p14:section name="Introduction" id="{F4307F5D-1597-B140-890A-8B21C56A04DD}">
          <p14:sldIdLst>
            <p14:sldId id="649"/>
            <p14:sldId id="648"/>
            <p14:sldId id="543"/>
            <p14:sldId id="645"/>
            <p14:sldId id="641"/>
            <p14:sldId id="640"/>
            <p14:sldId id="650"/>
            <p14:sldId id="651"/>
            <p14:sldId id="652"/>
            <p14:sldId id="653"/>
            <p14:sldId id="654"/>
            <p14:sldId id="655"/>
            <p14:sldId id="656"/>
            <p14:sldId id="657"/>
            <p14:sldId id="606"/>
            <p14:sldId id="646"/>
            <p14:sldId id="637"/>
            <p14:sldId id="647"/>
            <p14:sldId id="658"/>
            <p14:sldId id="642"/>
            <p14:sldId id="63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0000"/>
    <a:srgbClr val="000000"/>
    <a:srgbClr val="008774"/>
    <a:srgbClr val="4C4C4C"/>
    <a:srgbClr val="01A38F"/>
    <a:srgbClr val="1F2E38"/>
    <a:srgbClr val="5CA830"/>
    <a:srgbClr val="DFDFDF"/>
    <a:srgbClr val="2D73B9"/>
    <a:srgbClr val="6D407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6" autoAdjust="0"/>
    <p:restoredTop sz="86108" autoAdjust="0"/>
  </p:normalViewPr>
  <p:slideViewPr>
    <p:cSldViewPr snapToGrid="0" snapToObjects="1">
      <p:cViewPr varScale="1">
        <p:scale>
          <a:sx n="150" d="100"/>
          <a:sy n="150" d="100"/>
        </p:scale>
        <p:origin x="-536" y="-96"/>
      </p:cViewPr>
      <p:guideLst>
        <p:guide orient="horz" pos="1620"/>
        <p:guide pos="2880"/>
      </p:guideLst>
    </p:cSldViewPr>
  </p:slideViewPr>
  <p:notesTextViewPr>
    <p:cViewPr>
      <p:scale>
        <a:sx n="95" d="100"/>
        <a:sy n="95" d="100"/>
      </p:scale>
      <p:origin x="0" y="0"/>
    </p:cViewPr>
  </p:notesTextViewPr>
  <p:sorterViewPr>
    <p:cViewPr>
      <p:scale>
        <a:sx n="68" d="100"/>
        <a:sy n="68" d="100"/>
      </p:scale>
      <p:origin x="0" y="0"/>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rot="0"/>
          <a:lstStyle/>
          <a:p>
            <a:pPr lvl="0"/>
            <a:endParaRPr lang="en-US"/>
          </a:p>
        </c:rich>
      </c:tx>
      <c:layout/>
      <c:overlay val="1"/>
    </c:title>
    <c:autoTitleDeleted val="0"/>
    <c:plotArea>
      <c:layout>
        <c:manualLayout>
          <c:layoutTarget val="inner"/>
          <c:xMode val="edge"/>
          <c:yMode val="edge"/>
          <c:x val="0.220416"/>
          <c:y val="0.0646259"/>
          <c:w val="0.551274497581648"/>
          <c:h val="0.528883175317371"/>
        </c:manualLayout>
      </c:layout>
      <c:barChart>
        <c:barDir val="bar"/>
        <c:grouping val="clustered"/>
        <c:varyColors val="0"/>
        <c:ser>
          <c:idx val="0"/>
          <c:order val="0"/>
          <c:tx>
            <c:strRef>
              <c:f>Sheet1!$A$2</c:f>
            </c:strRef>
          </c:tx>
          <c:spPr>
            <a:solidFill>
              <a:srgbClr val="00AE9E"/>
            </a:solidFill>
            <a:ln w="12700" cap="flat">
              <a:noFill/>
              <a:miter lim="400000"/>
            </a:ln>
            <a:effectLst/>
          </c:spPr>
          <c:invertIfNegative val="0"/>
          <c:dPt>
            <c:idx val="0"/>
            <c:invertIfNegative val="0"/>
            <c:bubble3D val="0"/>
            <c:spPr/>
          </c:dPt>
          <c:dPt>
            <c:idx val="1"/>
            <c:invertIfNegative val="0"/>
            <c:bubble3D val="0"/>
            <c:spPr/>
          </c:dPt>
          <c:dPt>
            <c:idx val="2"/>
            <c:invertIfNegative val="0"/>
            <c:bubble3D val="0"/>
            <c:spPr>
              <a:solidFill>
                <a:srgbClr val="FF0000"/>
              </a:solidFill>
              <a:ln w="12700" cap="flat">
                <a:noFill/>
                <a:miter lim="400000"/>
              </a:ln>
              <a:effectLst/>
            </c:spPr>
          </c:dPt>
          <c:dPt>
            <c:idx val="3"/>
            <c:invertIfNegative val="0"/>
            <c:bubble3D val="0"/>
            <c:spPr>
              <a:solidFill>
                <a:srgbClr val="FF0000"/>
              </a:solidFill>
              <a:ln w="12700" cap="flat">
                <a:noFill/>
                <a:miter lim="400000"/>
              </a:ln>
              <a:effectLst/>
            </c:spPr>
          </c:dPt>
          <c:dPt>
            <c:idx val="4"/>
            <c:invertIfNegative val="0"/>
            <c:bubble3D val="0"/>
            <c:spPr>
              <a:solidFill>
                <a:srgbClr val="FF0000"/>
              </a:solidFill>
              <a:ln w="12700" cap="flat">
                <a:noFill/>
                <a:miter lim="400000"/>
              </a:ln>
              <a:effectLst/>
            </c:spPr>
          </c:dPt>
          <c:cat>
            <c:strRef>
              <c:f>Sheet1!$B$1:$F$1</c:f>
              <c:strCache>
                <c:ptCount val="5"/>
                <c:pt idx="0">
                  <c:v>コーディング</c:v>
                </c:pt>
                <c:pt idx="1">
                  <c:v>ブレインストーミング </c:v>
                </c:pt>
                <c:pt idx="2">
                  <c:v>管理業務</c:v>
                </c:pt>
                <c:pt idx="3">
                  <c:v>環境管理</c:v>
                </c:pt>
                <c:pt idx="4">
                  <c:v>待機</c:v>
                </c:pt>
              </c:strCache>
            </c:strRef>
          </c:cat>
          <c:val>
            <c:numRef>
              <c:f>Sheet1!$B$2:$F$2</c:f>
              <c:numCache>
                <c:formatCode>General</c:formatCode>
                <c:ptCount val="5"/>
                <c:pt idx="0">
                  <c:v>12.65</c:v>
                </c:pt>
                <c:pt idx="1">
                  <c:v>8.2</c:v>
                </c:pt>
                <c:pt idx="2">
                  <c:v>8.7</c:v>
                </c:pt>
                <c:pt idx="3">
                  <c:v>3.19</c:v>
                </c:pt>
                <c:pt idx="4">
                  <c:v>6.6</c:v>
                </c:pt>
              </c:numCache>
            </c:numRef>
          </c:val>
        </c:ser>
        <c:dLbls>
          <c:showLegendKey val="0"/>
          <c:showVal val="0"/>
          <c:showCatName val="0"/>
          <c:showSerName val="0"/>
          <c:showPercent val="0"/>
          <c:showBubbleSize val="0"/>
        </c:dLbls>
        <c:gapWidth val="40"/>
        <c:overlap val="-10"/>
        <c:axId val="2057841336"/>
        <c:axId val="-2138032760"/>
      </c:barChart>
      <c:catAx>
        <c:axId val="2057841336"/>
        <c:scaling>
          <c:orientation val="maxMin"/>
        </c:scaling>
        <c:delete val="1"/>
        <c:axPos val="l"/>
        <c:numFmt formatCode="General" sourceLinked="0"/>
        <c:majorTickMark val="none"/>
        <c:minorTickMark val="none"/>
        <c:tickLblPos val="nextTo"/>
        <c:crossAx val="-2138032760"/>
        <c:crosses val="autoZero"/>
        <c:auto val="1"/>
        <c:lblAlgn val="ctr"/>
        <c:lblOffset val="100"/>
        <c:noMultiLvlLbl val="1"/>
      </c:catAx>
      <c:valAx>
        <c:axId val="-2138032760"/>
        <c:scaling>
          <c:orientation val="minMax"/>
        </c:scaling>
        <c:delete val="0"/>
        <c:axPos val="t"/>
        <c:majorGridlines>
          <c:spPr>
            <a:ln w="12700" cap="flat">
              <a:solidFill>
                <a:srgbClr val="B3B3B3"/>
              </a:solidFill>
              <a:custDash>
                <a:ds d="200000" sp="200000"/>
              </a:custDash>
              <a:miter lim="400000"/>
            </a:ln>
          </c:spPr>
        </c:majorGridlines>
        <c:numFmt formatCode="General" sourceLinked="0"/>
        <c:majorTickMark val="none"/>
        <c:minorTickMark val="none"/>
        <c:tickLblPos val="high"/>
        <c:spPr>
          <a:ln w="12700" cap="flat">
            <a:noFill/>
            <a:prstDash val="solid"/>
            <a:miter lim="400000"/>
          </a:ln>
        </c:spPr>
        <c:txPr>
          <a:bodyPr rot="0"/>
          <a:lstStyle/>
          <a:p>
            <a:pPr lvl="0">
              <a:defRPr sz="1800" b="0" i="0" u="none" strike="noStrike">
                <a:solidFill>
                  <a:srgbClr val="D9D9D9"/>
                </a:solidFill>
                <a:effectLst/>
                <a:latin typeface="Helvetica Light"/>
              </a:defRPr>
            </a:pPr>
            <a:endParaRPr lang="en-US"/>
          </a:p>
        </c:txPr>
        <c:crossAx val="2057841336"/>
        <c:crosses val="autoZero"/>
        <c:crossBetween val="between"/>
        <c:majorUnit val="3.25"/>
        <c:minorUnit val="1.6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3/30/17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3/30/17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I want to talk to you about cloud native applications, </a:t>
            </a:r>
            <a:r>
              <a:rPr lang="en-US" sz="1200" b="0" i="0" u="none" strike="noStrike" cap="none" baseline="0" dirty="0" err="1" smtClean="0">
                <a:solidFill>
                  <a:schemeClr val="dk1"/>
                </a:solidFill>
                <a:latin typeface="Verdana"/>
                <a:ea typeface="Verdana"/>
                <a:cs typeface="Verdana"/>
                <a:sym typeface="Verdana"/>
              </a:rPr>
              <a:t>DevOps</a:t>
            </a:r>
            <a:r>
              <a:rPr lang="en-US" sz="1200" b="0" i="0" u="none" strike="noStrike" cap="none" baseline="0" dirty="0" smtClean="0">
                <a:solidFill>
                  <a:schemeClr val="dk1"/>
                </a:solidFill>
                <a:latin typeface="Verdana"/>
                <a:ea typeface="Verdana"/>
                <a:cs typeface="Verdana"/>
                <a:sym typeface="Verdana"/>
              </a:rPr>
              <a:t>, </a:t>
            </a:r>
            <a:r>
              <a:rPr lang="en-US" sz="1200" b="0" i="0" u="none" strike="noStrike" cap="none" baseline="0" dirty="0" err="1" smtClean="0">
                <a:solidFill>
                  <a:schemeClr val="dk1"/>
                </a:solidFill>
                <a:latin typeface="Verdana"/>
                <a:ea typeface="Verdana"/>
                <a:cs typeface="Verdana"/>
                <a:sym typeface="Verdana"/>
              </a:rPr>
              <a:t>microservices</a:t>
            </a:r>
            <a:r>
              <a:rPr lang="en-US" sz="1200" b="0" i="0" u="none" strike="noStrike" cap="none" baseline="0" dirty="0" smtClean="0">
                <a:solidFill>
                  <a:schemeClr val="dk1"/>
                </a:solidFill>
                <a:latin typeface="Verdana"/>
                <a:ea typeface="Verdana"/>
                <a:cs typeface="Verdana"/>
                <a:sym typeface="Verdana"/>
              </a:rPr>
              <a:t> and the processes &amp; platforms for bringing them to production</a:t>
            </a:r>
          </a:p>
          <a:p>
            <a:pPr marL="0" marR="0" lvl="0" indent="0" algn="l" rtl="0">
              <a:spcBef>
                <a:spcPts val="1200"/>
              </a:spcBef>
              <a:buClr>
                <a:schemeClr val="dk1"/>
              </a:buClr>
              <a:buSzPct val="25000"/>
              <a:buFont typeface="Arial"/>
              <a:buNone/>
            </a:pPr>
            <a:endParaRPr lang="en-US" sz="1200" b="0" i="0" u="none" strike="noStrike" cap="none" baseline="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8">
              <a:defRPr/>
            </a:pPr>
            <a:r>
              <a:rPr lang="en-US" dirty="0"/>
              <a:t>Now, you might have seen some version of the story where several Silicon Valley companies are disrupting traditional industries and creating tremendous value. </a:t>
            </a:r>
          </a:p>
          <a:p>
            <a:pPr defTabSz="457158">
              <a:defRPr/>
            </a:pPr>
            <a:endParaRPr lang="en-US" dirty="0"/>
          </a:p>
          <a:p>
            <a:pPr defTabSz="457158">
              <a:defRPr/>
            </a:pPr>
            <a:r>
              <a:rPr lang="en-US" dirty="0" err="1"/>
              <a:t>Uber</a:t>
            </a:r>
            <a:r>
              <a:rPr lang="en-US" dirty="0"/>
              <a:t> has no cars, </a:t>
            </a:r>
            <a:r>
              <a:rPr lang="en-US" dirty="0" err="1"/>
              <a:t>AirBnB</a:t>
            </a:r>
            <a:r>
              <a:rPr lang="en-US" dirty="0"/>
              <a:t> owns no real estate,  Facebook doesn’t generate content and Amazon has no retail stores. This is all based on software. And that’s really a great </a:t>
            </a:r>
            <a:r>
              <a:rPr lang="en-US" dirty="0" smtClean="0"/>
              <a:t>story</a:t>
            </a:r>
          </a:p>
          <a:p>
            <a:pPr defTabSz="457158">
              <a:defRPr/>
            </a:pPr>
            <a:endParaRPr lang="en-US" dirty="0" smtClean="0"/>
          </a:p>
          <a:p>
            <a:pPr defTabSz="457158">
              <a:defRPr/>
            </a:pPr>
            <a:r>
              <a:rPr lang="en-US" dirty="0" smtClean="0"/>
              <a:t>To be honest, the only companies on this slide I have never used myself are a Tesla, and a Nest,</a:t>
            </a:r>
            <a:r>
              <a:rPr lang="en-US" baseline="0" dirty="0" smtClean="0"/>
              <a:t> however the ones I do use have saved me </a:t>
            </a:r>
            <a:r>
              <a:rPr lang="en-US" baseline="0" dirty="0" err="1" smtClean="0"/>
              <a:t>alot</a:t>
            </a:r>
            <a:r>
              <a:rPr lang="en-US" baseline="0" dirty="0" smtClean="0"/>
              <a:t> of money.  How can a business offer a better service, faster, and cheaper for themselves, and me?  The key is agility.</a:t>
            </a:r>
          </a:p>
          <a:p>
            <a:pPr defTabSz="457158">
              <a:defRPr/>
            </a:pPr>
            <a:endParaRPr lang="en-US" baseline="0" dirty="0" smtClean="0"/>
          </a:p>
          <a:p>
            <a:pPr defTabSz="457158">
              <a:defRPr/>
            </a:pPr>
            <a:r>
              <a:rPr lang="en-US" baseline="0" dirty="0" smtClean="0"/>
              <a:t>--</a:t>
            </a:r>
          </a:p>
          <a:p>
            <a:pPr defTabSz="457158">
              <a:defRPr/>
            </a:pPr>
            <a:r>
              <a:rPr lang="en-US" baseline="0" dirty="0" smtClean="0"/>
              <a:t>The first law of disruption?  Disruption is inevitable. However it is avoidable!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162556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8">
              <a:defRPr/>
            </a:pPr>
            <a:r>
              <a:rPr lang="en-US" dirty="0"/>
              <a:t>However, we don’t hear as much about the as the massive enterprise revolution at play.</a:t>
            </a:r>
          </a:p>
          <a:p>
            <a:pPr defTabSz="457158">
              <a:defRPr/>
            </a:pPr>
            <a:endParaRPr lang="en-US" dirty="0"/>
          </a:p>
          <a:p>
            <a:pPr defTabSz="457158">
              <a:defRPr/>
            </a:pPr>
            <a:r>
              <a:rPr lang="en-US" dirty="0"/>
              <a:t>These are brick and mortar, solid revenue generating, dividend paying companies that are all adopting Pivotal Cloud Foundry and changing the way they build and deploy software.</a:t>
            </a:r>
          </a:p>
          <a:p>
            <a:pPr defTabSz="457158">
              <a:defRPr/>
            </a:pPr>
            <a:endParaRPr lang="en-US" dirty="0"/>
          </a:p>
          <a:p>
            <a:pPr defTabSz="457158">
              <a:defRPr/>
            </a:pPr>
            <a:endParaRPr lang="en-US" dirty="0"/>
          </a:p>
          <a:p>
            <a:pPr defTabSz="457158">
              <a:defRPr/>
            </a:pPr>
            <a:endParaRPr lang="en-US" dirty="0"/>
          </a:p>
          <a:p>
            <a:pPr defTabSz="457158">
              <a:defRP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3863827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8">
              <a:defRPr/>
            </a:pPr>
            <a:r>
              <a:rPr lang="en-US" dirty="0"/>
              <a:t>Speak to each of the companies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1166898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is changing industries but software itself is changing.  You hear a lot about buzz-words and new technologies coming to play with ideas such as Microservices, DevOps, Continuous Delivery and of Containerization of workloads made popular by </a:t>
            </a:r>
            <a:r>
              <a:rPr lang="en-US" dirty="0" err="1" smtClean="0"/>
              <a:t>Docker</a:t>
            </a:r>
            <a:r>
              <a:rPr lang="en-US" dirty="0" smtClean="0"/>
              <a:t>.  </a:t>
            </a:r>
          </a:p>
          <a:p>
            <a:endParaRPr lang="en-US" dirty="0" smtClean="0"/>
          </a:p>
          <a:p>
            <a:r>
              <a:rPr lang="en-US" dirty="0" smtClean="0"/>
              <a:t>Being</a:t>
            </a:r>
            <a:r>
              <a:rPr lang="en-US" baseline="0" dirty="0" smtClean="0"/>
              <a:t> a modern developer is challenging because it requires constantly updating ones knowledge and skills, but its also so exciting, because never before have we been able to get into the flow with less technical roadblocks.</a:t>
            </a:r>
          </a:p>
          <a:p>
            <a:endParaRPr lang="en-US" baseline="0" dirty="0" smtClean="0"/>
          </a:p>
          <a:p>
            <a:r>
              <a:rPr lang="en-US" baseline="0" dirty="0" smtClean="0"/>
              <a:t>By the end of today, </a:t>
            </a:r>
            <a:r>
              <a:rPr lang="en-US" baseline="0" dirty="0" err="1" smtClean="0"/>
              <a:t>youll</a:t>
            </a:r>
            <a:r>
              <a:rPr lang="en-US" baseline="0" dirty="0" smtClean="0"/>
              <a:t> be fluent in all these technologies.</a:t>
            </a:r>
            <a:endParaRPr lang="en-US" dirty="0"/>
          </a:p>
          <a:p>
            <a:endParaRPr lang="en-US"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2361776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2481978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Mention</a:t>
            </a:r>
            <a:r>
              <a:rPr lang="en-US" baseline="0" dirty="0" smtClean="0">
                <a:solidFill>
                  <a:schemeClr val="dk1"/>
                </a:solidFill>
              </a:rPr>
              <a:t> the opinionated platform.</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Structured </a:t>
            </a:r>
            <a:r>
              <a:rPr lang="en-US" baseline="0" dirty="0" err="1" smtClean="0">
                <a:solidFill>
                  <a:schemeClr val="dk1"/>
                </a:solidFill>
              </a:rPr>
              <a:t>vs</a:t>
            </a:r>
            <a:r>
              <a:rPr lang="en-US" baseline="0" dirty="0" smtClean="0">
                <a:solidFill>
                  <a:schemeClr val="dk1"/>
                </a:solidFill>
              </a:rPr>
              <a:t> Unstructured.</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The word platform is thrown around </a:t>
            </a:r>
            <a:r>
              <a:rPr lang="en-US" baseline="0" dirty="0" err="1" smtClean="0">
                <a:solidFill>
                  <a:schemeClr val="dk1"/>
                </a:solidFill>
              </a:rPr>
              <a:t>alot</a:t>
            </a:r>
            <a:r>
              <a:rPr lang="en-US" baseline="0" dirty="0" smtClean="0">
                <a:solidFill>
                  <a:schemeClr val="dk1"/>
                </a:solidFill>
              </a:rPr>
              <a:t> these days.  You’ve probably heard the word </a:t>
            </a:r>
            <a:r>
              <a:rPr lang="en-US" baseline="0" dirty="0" err="1" smtClean="0">
                <a:solidFill>
                  <a:schemeClr val="dk1"/>
                </a:solidFill>
              </a:rPr>
              <a:t>PaaS</a:t>
            </a:r>
            <a:r>
              <a:rPr lang="en-US" baseline="0" dirty="0" smtClean="0">
                <a:solidFill>
                  <a:schemeClr val="dk1"/>
                </a:solidFill>
              </a:rPr>
              <a:t> a few times already – its become the word of the year already.  However, lets make a distinction, structured platforms </a:t>
            </a:r>
            <a:r>
              <a:rPr lang="en-US" baseline="0" dirty="0" err="1" smtClean="0">
                <a:solidFill>
                  <a:schemeClr val="dk1"/>
                </a:solidFill>
              </a:rPr>
              <a:t>vs</a:t>
            </a:r>
            <a:r>
              <a:rPr lang="en-US" baseline="0" dirty="0" smtClean="0">
                <a:solidFill>
                  <a:schemeClr val="dk1"/>
                </a:solidFill>
              </a:rPr>
              <a:t> unstructured platforms.  </a:t>
            </a:r>
            <a:endParaRPr lang="en" dirty="0">
              <a:solidFill>
                <a:schemeClr val="dk1"/>
              </a:solidFill>
            </a:endParaRPr>
          </a:p>
        </p:txBody>
      </p:sp>
    </p:spTree>
    <p:extLst>
      <p:ext uri="{BB962C8B-B14F-4D97-AF65-F5344CB8AC3E}">
        <p14:creationId xmlns:p14="http://schemas.microsoft.com/office/powerpoint/2010/main" val="1885616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baseline="0" dirty="0" smtClean="0"/>
              <a:t>So where is T-Mobile in this picture?</a:t>
            </a:r>
          </a:p>
          <a:p>
            <a:endParaRPr lang="en-US" baseline="0" dirty="0" smtClean="0"/>
          </a:p>
          <a:p>
            <a:r>
              <a:rPr lang="en-US" baseline="0" dirty="0" smtClean="0"/>
              <a:t>We’ll get into cloud native later, but at a high level its the architecture purpose built to run applications in the cloud, at enterprise scale.  To do that, we must automate all the </a:t>
            </a:r>
            <a:r>
              <a:rPr lang="en-US" baseline="0" dirty="0" err="1" smtClean="0"/>
              <a:t>repetive</a:t>
            </a:r>
            <a:r>
              <a:rPr lang="en-US" baseline="0" dirty="0" smtClean="0"/>
              <a:t> tasks.  This is the entire stack, up to the point of an individual key stroke, and bits of data used and consumed by an app.  Only when the developer is free to only think of code, i.e. the business problem, will full value to the business be realized.</a:t>
            </a:r>
          </a:p>
        </p:txBody>
      </p:sp>
    </p:spTree>
    <p:extLst>
      <p:ext uri="{BB962C8B-B14F-4D97-AF65-F5344CB8AC3E}">
        <p14:creationId xmlns:p14="http://schemas.microsoft.com/office/powerpoint/2010/main" val="367731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Scale Demo – its</a:t>
            </a:r>
            <a:r>
              <a:rPr lang="en-US" sz="1400" baseline="0" dirty="0" smtClean="0"/>
              <a:t> the fastest to stage</a:t>
            </a:r>
          </a:p>
          <a:p>
            <a:endParaRPr lang="en-US" sz="1400" dirty="0" smtClean="0"/>
          </a:p>
          <a:p>
            <a:r>
              <a:rPr lang="en-US" sz="1400" dirty="0" smtClean="0"/>
              <a:t>Do not go </a:t>
            </a:r>
            <a:r>
              <a:rPr lang="en-US" sz="1400" baseline="0" dirty="0" smtClean="0"/>
              <a:t>too deep into all the features if PCF. </a:t>
            </a:r>
          </a:p>
          <a:p>
            <a:r>
              <a:rPr lang="en-US" sz="1400" baseline="0" dirty="0" smtClean="0"/>
              <a:t>Session 2 will cover Org, Space, </a:t>
            </a:r>
            <a:r>
              <a:rPr lang="en-US" sz="1400" baseline="0" dirty="0" err="1" smtClean="0"/>
              <a:t>buildpacks</a:t>
            </a:r>
            <a:r>
              <a:rPr lang="en-US" sz="1400" baseline="0" dirty="0" smtClean="0"/>
              <a:t>, Containers, Scaling, </a:t>
            </a:r>
            <a:r>
              <a:rPr lang="en-US" sz="1400" baseline="0" dirty="0" err="1" smtClean="0"/>
              <a:t>etc</a:t>
            </a:r>
            <a:endParaRPr lang="en-US" sz="1400" baseline="0" dirty="0" smtClean="0"/>
          </a:p>
          <a:p>
            <a:r>
              <a:rPr lang="en-US" sz="1400" baseline="0" dirty="0" smtClean="0"/>
              <a:t>If this needs to be a full demo because stakeholders in the room, make sure not to talk too much to leave little time for the Labs, OK to </a:t>
            </a:r>
            <a:r>
              <a:rPr lang="en-US" sz="1400" baseline="0" dirty="0" err="1" smtClean="0"/>
              <a:t>deferr</a:t>
            </a:r>
            <a:r>
              <a:rPr lang="en-US" sz="1400" baseline="0" dirty="0" smtClean="0"/>
              <a:t> questions to the next Session on Arch and if the student is going to be in the lab for the rest of the workshop.</a:t>
            </a:r>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Upload the bits</a:t>
            </a:r>
          </a:p>
          <a:p>
            <a:r>
              <a:rPr lang="en-US" dirty="0" smtClean="0"/>
              <a:t>Stage: make a droplet</a:t>
            </a:r>
          </a:p>
          <a:p>
            <a:r>
              <a:rPr lang="en-US" dirty="0" smtClean="0"/>
              <a:t>Distribute:</a:t>
            </a:r>
            <a:r>
              <a:rPr lang="en-US" baseline="0" dirty="0" smtClean="0"/>
              <a:t> execute in containers</a:t>
            </a:r>
          </a:p>
          <a:p>
            <a:r>
              <a:rPr lang="en-US" baseline="0" dirty="0" smtClean="0"/>
              <a:t>Run: become routable</a:t>
            </a:r>
          </a:p>
          <a:p>
            <a:endParaRPr dirty="0"/>
          </a:p>
        </p:txBody>
      </p:sp>
      <p:sp>
        <p:nvSpPr>
          <p:cNvPr id="1045" name="Shape 104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endParaRPr dirty="0"/>
          </a:p>
        </p:txBody>
      </p:sp>
      <p:sp>
        <p:nvSpPr>
          <p:cNvPr id="1010" name="Shape 1010"/>
          <p:cNvSpPr>
            <a:spLocks noGrp="1" noRot="1" noChangeAspect="1"/>
          </p:cNvSpPr>
          <p:nvPr>
            <p:ph type="sldImg" idx="2"/>
          </p:nvPr>
        </p:nvSpPr>
        <p:spPr>
          <a:xfrm>
            <a:off x="1610876" y="686430"/>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At Pivotal, </a:t>
            </a:r>
            <a:r>
              <a:rPr lang="en-US" sz="1800" baseline="0" dirty="0" smtClean="0"/>
              <a:t>we believe </a:t>
            </a:r>
            <a:r>
              <a:rPr lang="en-US" sz="1800" kern="0" dirty="0" smtClean="0">
                <a:solidFill>
                  <a:srgbClr val="FFFFFF"/>
                </a:solidFill>
                <a:latin typeface="Arial"/>
                <a:ea typeface="Arial"/>
                <a:cs typeface="Arial"/>
                <a:sym typeface="Arial"/>
                <a:rtl val="0"/>
              </a:rPr>
              <a:t>Transforming how the world builds software</a:t>
            </a:r>
            <a:r>
              <a:rPr lang="en-US" sz="1800" kern="0" baseline="0" dirty="0" smtClean="0">
                <a:solidFill>
                  <a:srgbClr val="FFFFFF"/>
                </a:solidFill>
                <a:latin typeface="Arial"/>
                <a:ea typeface="Arial"/>
                <a:cs typeface="Arial"/>
                <a:sym typeface="Arial"/>
                <a:rtl val="0"/>
              </a:rPr>
              <a:t> </a:t>
            </a:r>
            <a:r>
              <a:rPr lang="en-US" sz="1800" kern="0" dirty="0" smtClean="0">
                <a:solidFill>
                  <a:srgbClr val="FFFFFF"/>
                </a:solidFill>
                <a:latin typeface="Arial"/>
                <a:ea typeface="Arial"/>
                <a:cs typeface="Arial"/>
                <a:sym typeface="Arial"/>
                <a:rtl val="0"/>
              </a:rPr>
              <a:t>will shape the future.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dirty="0" smtClean="0">
                <a:solidFill>
                  <a:srgbClr val="FFFFFF"/>
                </a:solidFill>
                <a:latin typeface="Arial"/>
                <a:ea typeface="Arial"/>
                <a:cs typeface="Arial"/>
                <a:sym typeface="Arial"/>
                <a:rtl val="0"/>
              </a:rPr>
              <a:t>This is our core guiding principle that</a:t>
            </a:r>
            <a:r>
              <a:rPr lang="en-US" sz="1800" kern="0" baseline="0" dirty="0" smtClean="0">
                <a:solidFill>
                  <a:srgbClr val="FFFFFF"/>
                </a:solidFill>
                <a:latin typeface="Arial"/>
                <a:ea typeface="Arial"/>
                <a:cs typeface="Arial"/>
                <a:sym typeface="Arial"/>
                <a:rtl val="0"/>
              </a:rPr>
              <a:t> shapes our product and corporate strategy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0" baseline="0" dirty="0" smtClean="0">
              <a:solidFill>
                <a:srgbClr val="FFFFFF"/>
              </a:solidFill>
              <a:latin typeface="Arial"/>
              <a:ea typeface="Arial"/>
              <a:cs typeface="Arial"/>
              <a:sym typeface="Arial"/>
              <a:rtl val="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baseline="0" dirty="0" smtClean="0">
                <a:solidFill>
                  <a:srgbClr val="FFFFFF"/>
                </a:solidFill>
                <a:latin typeface="Arial"/>
                <a:ea typeface="Arial"/>
                <a:cs typeface="Arial"/>
                <a:sym typeface="Arial"/>
                <a:rtl val="0"/>
              </a:rPr>
              <a:t>But why change.  Why talk about change.</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baseline="0" dirty="0" smtClean="0">
                <a:solidFill>
                  <a:srgbClr val="FFFFFF"/>
                </a:solidFill>
                <a:latin typeface="Arial"/>
                <a:ea typeface="Arial"/>
                <a:cs typeface="Arial"/>
                <a:sym typeface="Arial"/>
                <a:rtl val="0"/>
              </a:rPr>
              <a:t>Perfect storm</a:t>
            </a:r>
            <a:endParaRPr lang="en-US" sz="1800" kern="0" dirty="0" smtClean="0">
              <a:solidFill>
                <a:srgbClr val="FFFFFF"/>
              </a:solidFill>
              <a:latin typeface="Arial"/>
              <a:ea typeface="Arial"/>
              <a:cs typeface="Arial"/>
              <a:sym typeface="Arial"/>
              <a:rtl val="0"/>
            </a:endParaRPr>
          </a:p>
          <a:p>
            <a:endParaRPr lang="en-US" sz="1800" dirty="0"/>
          </a:p>
        </p:txBody>
      </p:sp>
      <p:sp>
        <p:nvSpPr>
          <p:cNvPr id="4" name="Slide Number Placeholder 3"/>
          <p:cNvSpPr>
            <a:spLocks noGrp="1"/>
          </p:cNvSpPr>
          <p:nvPr>
            <p:ph type="sldNum" sz="quarter" idx="10"/>
          </p:nvPr>
        </p:nvSpPr>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3863256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2816" indent="-285699" eaLnBrk="0" hangingPunct="0">
              <a:defRPr sz="2400">
                <a:solidFill>
                  <a:schemeClr val="tx1"/>
                </a:solidFill>
                <a:latin typeface="Lato" charset="0"/>
                <a:ea typeface="ＭＳ Ｐゴシック" charset="0"/>
              </a:defRPr>
            </a:lvl2pPr>
            <a:lvl3pPr marL="1142794" indent="-228560" eaLnBrk="0" hangingPunct="0">
              <a:defRPr sz="2400">
                <a:solidFill>
                  <a:schemeClr val="tx1"/>
                </a:solidFill>
                <a:latin typeface="Lato" charset="0"/>
                <a:ea typeface="ＭＳ Ｐゴシック" charset="0"/>
              </a:defRPr>
            </a:lvl3pPr>
            <a:lvl4pPr marL="1599912" indent="-228560" eaLnBrk="0" hangingPunct="0">
              <a:defRPr sz="2400">
                <a:solidFill>
                  <a:schemeClr val="tx1"/>
                </a:solidFill>
                <a:latin typeface="Lato" charset="0"/>
                <a:ea typeface="ＭＳ Ｐゴシック" charset="0"/>
              </a:defRPr>
            </a:lvl4pPr>
            <a:lvl5pPr marL="2057029" indent="-228560" eaLnBrk="0" hangingPunct="0">
              <a:defRPr sz="2400">
                <a:solidFill>
                  <a:schemeClr val="tx1"/>
                </a:solidFill>
                <a:latin typeface="Lato" charset="0"/>
                <a:ea typeface="ＭＳ Ｐゴシック" charset="0"/>
              </a:defRPr>
            </a:lvl5pPr>
            <a:lvl6pPr marL="2514147" indent="-228560" eaLnBrk="0" fontAlgn="base" hangingPunct="0">
              <a:spcBef>
                <a:spcPct val="0"/>
              </a:spcBef>
              <a:spcAft>
                <a:spcPct val="0"/>
              </a:spcAft>
              <a:defRPr sz="2400">
                <a:solidFill>
                  <a:schemeClr val="tx1"/>
                </a:solidFill>
                <a:latin typeface="Lato" charset="0"/>
                <a:ea typeface="ＭＳ Ｐゴシック" charset="0"/>
              </a:defRPr>
            </a:lvl6pPr>
            <a:lvl7pPr marL="2971264" indent="-228560" eaLnBrk="0" fontAlgn="base" hangingPunct="0">
              <a:spcBef>
                <a:spcPct val="0"/>
              </a:spcBef>
              <a:spcAft>
                <a:spcPct val="0"/>
              </a:spcAft>
              <a:defRPr sz="2400">
                <a:solidFill>
                  <a:schemeClr val="tx1"/>
                </a:solidFill>
                <a:latin typeface="Lato" charset="0"/>
                <a:ea typeface="ＭＳ Ｐゴシック" charset="0"/>
              </a:defRPr>
            </a:lvl7pPr>
            <a:lvl8pPr marL="3428382" indent="-228560" eaLnBrk="0" fontAlgn="base" hangingPunct="0">
              <a:spcBef>
                <a:spcPct val="0"/>
              </a:spcBef>
              <a:spcAft>
                <a:spcPct val="0"/>
              </a:spcAft>
              <a:defRPr sz="2400">
                <a:solidFill>
                  <a:schemeClr val="tx1"/>
                </a:solidFill>
                <a:latin typeface="Lato" charset="0"/>
                <a:ea typeface="ＭＳ Ｐゴシック" charset="0"/>
              </a:defRPr>
            </a:lvl8pPr>
            <a:lvl9pPr marL="3885499" indent="-228560"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20</a:t>
            </a:fld>
            <a:endParaRPr lang="en-US" sz="1200">
              <a:solidFill>
                <a:prstClr val="black"/>
              </a:solidFill>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1058863" y="685800"/>
            <a:ext cx="4740275" cy="2667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Open source software offers true community-driven outcomes. Cloud Foundry Foundation has </a:t>
            </a:r>
            <a:r>
              <a:rPr lang="en-US" dirty="0" smtClean="0">
                <a:latin typeface="Calibri" charset="0"/>
              </a:rPr>
              <a:t>40+</a:t>
            </a:r>
            <a:r>
              <a:rPr lang="en-US" baseline="0" dirty="0" smtClean="0">
                <a:latin typeface="Calibri" charset="0"/>
              </a:rPr>
              <a:t> </a:t>
            </a:r>
            <a:r>
              <a:rPr lang="en-US" dirty="0" smtClean="0">
                <a:latin typeface="Calibri" charset="0"/>
              </a:rPr>
              <a:t>companies </a:t>
            </a:r>
            <a:r>
              <a:rPr lang="en-US" dirty="0">
                <a:latin typeface="Calibri" charset="0"/>
              </a:rPr>
              <a:t>that participate in the community with a vested interest in a platform that continues to grow and meet customer needs, now and in the future. </a:t>
            </a:r>
            <a:endParaRPr lang="en-US" dirty="0" smtClean="0">
              <a:latin typeface="Calibri" charset="0"/>
            </a:endParaRPr>
          </a:p>
          <a:p>
            <a:pPr eaLnBrk="1" hangingPunct="1">
              <a:spcBef>
                <a:spcPct val="0"/>
              </a:spcBef>
            </a:pPr>
            <a:endParaRPr lang="en-US" dirty="0">
              <a:latin typeface="Calibri" charset="0"/>
            </a:endParaRPr>
          </a:p>
        </p:txBody>
      </p:sp>
      <p:sp>
        <p:nvSpPr>
          <p:cNvPr id="2560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883" indent="-285725" eaLnBrk="0" hangingPunct="0">
              <a:defRPr sz="2400">
                <a:solidFill>
                  <a:schemeClr val="tx1"/>
                </a:solidFill>
                <a:latin typeface="Calibri" charset="0"/>
                <a:ea typeface="ＭＳ Ｐゴシック" charset="0"/>
              </a:defRPr>
            </a:lvl2pPr>
            <a:lvl3pPr marL="1142897" indent="-228580" eaLnBrk="0" hangingPunct="0">
              <a:defRPr sz="2400">
                <a:solidFill>
                  <a:schemeClr val="tx1"/>
                </a:solidFill>
                <a:latin typeface="Calibri" charset="0"/>
                <a:ea typeface="ＭＳ Ｐゴシック" charset="0"/>
              </a:defRPr>
            </a:lvl3pPr>
            <a:lvl4pPr marL="1600056" indent="-228580" eaLnBrk="0" hangingPunct="0">
              <a:defRPr sz="2400">
                <a:solidFill>
                  <a:schemeClr val="tx1"/>
                </a:solidFill>
                <a:latin typeface="Calibri" charset="0"/>
                <a:ea typeface="ＭＳ Ｐゴシック" charset="0"/>
              </a:defRPr>
            </a:lvl4pPr>
            <a:lvl5pPr marL="2057214" indent="-228580" eaLnBrk="0" hangingPunct="0">
              <a:defRPr sz="2400">
                <a:solidFill>
                  <a:schemeClr val="tx1"/>
                </a:solidFill>
                <a:latin typeface="Calibri" charset="0"/>
                <a:ea typeface="ＭＳ Ｐゴシック" charset="0"/>
              </a:defRPr>
            </a:lvl5pPr>
            <a:lvl6pPr marL="2514373" indent="-228580" eaLnBrk="0" fontAlgn="base" hangingPunct="0">
              <a:spcBef>
                <a:spcPct val="0"/>
              </a:spcBef>
              <a:spcAft>
                <a:spcPct val="0"/>
              </a:spcAft>
              <a:defRPr sz="2400">
                <a:solidFill>
                  <a:schemeClr val="tx1"/>
                </a:solidFill>
                <a:latin typeface="Calibri" charset="0"/>
                <a:ea typeface="ＭＳ Ｐゴシック" charset="0"/>
              </a:defRPr>
            </a:lvl6pPr>
            <a:lvl7pPr marL="2971532" indent="-228580" eaLnBrk="0" fontAlgn="base" hangingPunct="0">
              <a:spcBef>
                <a:spcPct val="0"/>
              </a:spcBef>
              <a:spcAft>
                <a:spcPct val="0"/>
              </a:spcAft>
              <a:defRPr sz="2400">
                <a:solidFill>
                  <a:schemeClr val="tx1"/>
                </a:solidFill>
                <a:latin typeface="Calibri" charset="0"/>
                <a:ea typeface="ＭＳ Ｐゴシック" charset="0"/>
              </a:defRPr>
            </a:lvl7pPr>
            <a:lvl8pPr marL="3428691" indent="-228580" eaLnBrk="0" fontAlgn="base" hangingPunct="0">
              <a:spcBef>
                <a:spcPct val="0"/>
              </a:spcBef>
              <a:spcAft>
                <a:spcPct val="0"/>
              </a:spcAft>
              <a:defRPr sz="2400">
                <a:solidFill>
                  <a:schemeClr val="tx1"/>
                </a:solidFill>
                <a:latin typeface="Calibri" charset="0"/>
                <a:ea typeface="ＭＳ Ｐゴシック" charset="0"/>
              </a:defRPr>
            </a:lvl8pPr>
            <a:lvl9pPr marL="3885849" indent="-22858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Silicon Valley…</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22</a:t>
            </a:fld>
            <a:endParaRPr lang="en-US"/>
          </a:p>
        </p:txBody>
      </p:sp>
    </p:spTree>
    <p:extLst>
      <p:ext uri="{BB962C8B-B14F-4D97-AF65-F5344CB8AC3E}">
        <p14:creationId xmlns:p14="http://schemas.microsoft.com/office/powerpoint/2010/main" val="3082344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r>
              <a:rPr lang="en-US" dirty="0" smtClean="0"/>
              <a:t>Developers</a:t>
            </a:r>
            <a:r>
              <a:rPr lang="en-US" baseline="0" dirty="0" smtClean="0"/>
              <a:t> are the new kingmakers.</a:t>
            </a:r>
          </a:p>
          <a:p>
            <a:r>
              <a:rPr lang="en-US" baseline="0" dirty="0" smtClean="0"/>
              <a:t>Software is changing (perfect storm)</a:t>
            </a:r>
            <a:r>
              <a:rPr lang="is-IS" baseline="0" dirty="0" smtClean="0"/>
              <a:t>… yes it’s always changing but:</a:t>
            </a:r>
            <a:endParaRPr lang="en-US" baseline="0" dirty="0" smtClean="0"/>
          </a:p>
          <a:p>
            <a:pPr marL="171450" indent="-171450">
              <a:buFontTx/>
              <a:buChar char="-"/>
            </a:pPr>
            <a:r>
              <a:rPr lang="en-US" baseline="0" dirty="0" smtClean="0"/>
              <a:t>Mobile, always connected story (from starting w/ Call center agents)</a:t>
            </a:r>
          </a:p>
          <a:p>
            <a:pPr marL="171450" indent="-171450">
              <a:buFontTx/>
              <a:buChar char="-"/>
            </a:pPr>
            <a:r>
              <a:rPr lang="en-US" baseline="0" dirty="0" smtClean="0"/>
              <a:t>Mobile First</a:t>
            </a:r>
          </a:p>
          <a:p>
            <a:pPr marL="171450" indent="-171450">
              <a:buFontTx/>
              <a:buChar char="-"/>
            </a:pPr>
            <a:r>
              <a:rPr lang="en-US" baseline="0" dirty="0" smtClean="0"/>
              <a:t>Always connected</a:t>
            </a:r>
          </a:p>
          <a:p>
            <a:pPr marL="171450" indent="-171450">
              <a:buFontTx/>
              <a:buChar char="-"/>
            </a:pPr>
            <a:r>
              <a:rPr lang="en-US" baseline="0" dirty="0" smtClean="0"/>
              <a:t>No downtime</a:t>
            </a:r>
          </a:p>
          <a:p>
            <a:pPr marL="171450" indent="-171450">
              <a:buFontTx/>
              <a:buChar char="-"/>
            </a:pPr>
            <a:r>
              <a:rPr lang="en-US" baseline="0" dirty="0" smtClean="0"/>
              <a:t>Scale (huge number of users)</a:t>
            </a:r>
          </a:p>
          <a:p>
            <a:pPr marL="171450" indent="-171450">
              <a:buFontTx/>
              <a:buChar char="-"/>
            </a:pPr>
            <a:r>
              <a:rPr lang="en-US" baseline="0" dirty="0" smtClean="0"/>
              <a:t>Updates (once a month)</a:t>
            </a:r>
          </a:p>
          <a:p>
            <a:pPr marL="171450" indent="-171450">
              <a:buFontTx/>
              <a:buChar char="-"/>
            </a:pPr>
            <a:endParaRPr lang="en-US" baseline="0" dirty="0" smtClean="0"/>
          </a:p>
          <a:p>
            <a:pPr marL="0" indent="0">
              <a:buFontTx/>
              <a:buNone/>
            </a:pPr>
            <a:r>
              <a:rPr lang="en-US" baseline="0" dirty="0" smtClean="0"/>
              <a:t>3 key drivers</a:t>
            </a:r>
          </a:p>
          <a:p>
            <a:pPr marL="171450" indent="-171450">
              <a:buFontTx/>
              <a:buChar char="-"/>
            </a:pPr>
            <a:r>
              <a:rPr lang="en-US" baseline="0" dirty="0" smtClean="0"/>
              <a:t>Software is free(</a:t>
            </a:r>
            <a:r>
              <a:rPr lang="en-US" baseline="0" dirty="0" err="1" smtClean="0"/>
              <a:t>ly</a:t>
            </a:r>
            <a:r>
              <a:rPr lang="en-US" baseline="0" dirty="0" smtClean="0"/>
              <a:t> available) - OSS</a:t>
            </a:r>
          </a:p>
          <a:p>
            <a:pPr marL="171450" indent="-171450">
              <a:buFontTx/>
              <a:buChar char="-"/>
            </a:pPr>
            <a:r>
              <a:rPr lang="en-US" baseline="0" dirty="0" smtClean="0"/>
              <a:t>Compute is free</a:t>
            </a:r>
          </a:p>
          <a:p>
            <a:pPr marL="171450" indent="-171450">
              <a:buFontTx/>
              <a:buChar char="-"/>
            </a:pPr>
            <a:r>
              <a:rPr lang="en-US" baseline="0" dirty="0" smtClean="0"/>
              <a:t>Information is free (Internet)</a:t>
            </a:r>
          </a:p>
          <a:p>
            <a:pPr marL="171450" indent="-171450">
              <a:buFontTx/>
              <a:buChar char="-"/>
            </a:pPr>
            <a:endParaRPr lang="en-US" baseline="0" dirty="0" smtClean="0"/>
          </a:p>
          <a:p>
            <a:pPr marL="0" indent="0">
              <a:buFontTx/>
              <a:buNone/>
            </a:pPr>
            <a:r>
              <a:rPr lang="en-US" baseline="0" dirty="0" smtClean="0"/>
              <a:t>Results</a:t>
            </a:r>
          </a:p>
          <a:p>
            <a:pPr marL="228600" indent="-228600">
              <a:buFontTx/>
              <a:buAutoNum type="arabicParenR"/>
            </a:pPr>
            <a:r>
              <a:rPr lang="en-US" baseline="0" dirty="0" smtClean="0"/>
              <a:t>Developers rule the world</a:t>
            </a:r>
          </a:p>
          <a:p>
            <a:pPr marL="228600" indent="-228600">
              <a:buFontTx/>
              <a:buAutoNum type="arabicParenR"/>
            </a:pPr>
            <a:r>
              <a:rPr lang="en-US" baseline="0" dirty="0" smtClean="0"/>
              <a:t>Startups have no barrier to entry</a:t>
            </a:r>
          </a:p>
          <a:p>
            <a:pPr marL="171450" indent="-171450">
              <a:buFontTx/>
              <a:buChar char="-"/>
            </a:pPr>
            <a:endParaRPr lang="en-US" baseline="0" dirty="0" smtClean="0"/>
          </a:p>
          <a:p>
            <a:pPr marL="0" indent="0">
              <a:buFontTx/>
              <a:buNone/>
            </a:pPr>
            <a:r>
              <a:rPr lang="en-US" baseline="0" dirty="0" smtClean="0"/>
              <a:t>*https://</a:t>
            </a:r>
            <a:r>
              <a:rPr lang="en-US" baseline="0" dirty="0" err="1" smtClean="0"/>
              <a:t>sensortower.com</a:t>
            </a:r>
            <a:r>
              <a:rPr lang="en-US" baseline="0" dirty="0" smtClean="0"/>
              <a:t>/blog/25-top-ios-apps-and-their-version-update-frequencies</a:t>
            </a:r>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Lets begin the conversation with contrasting the past with the present. Using the auto industry as a</a:t>
            </a:r>
            <a:r>
              <a:rPr lang="en-US" sz="1200" kern="1200" baseline="0" dirty="0" smtClean="0">
                <a:solidFill>
                  <a:schemeClr val="tx1"/>
                </a:solidFill>
                <a:effectLst/>
                <a:latin typeface="+mn-lt"/>
                <a:ea typeface="+mn-ea"/>
                <a:cs typeface="+mn-cs"/>
              </a:rPr>
              <a:t> backdrop, we examine at how industrialization changed manufacturing for good.</a:t>
            </a:r>
          </a:p>
          <a:p>
            <a:r>
              <a:rPr lang="en-US" sz="1200" kern="1200" baseline="0" dirty="0" smtClean="0">
                <a:solidFill>
                  <a:schemeClr val="tx1"/>
                </a:solidFill>
                <a:effectLst/>
                <a:latin typeface="+mn-lt"/>
                <a:ea typeface="+mn-ea"/>
                <a:cs typeface="+mn-cs"/>
              </a:rPr>
              <a:t>Used to be: slow, manual, error prone, ridged.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We used to ship CDs</a:t>
            </a:r>
            <a:r>
              <a:rPr lang="is-IS" sz="1200" kern="1200" baseline="0" dirty="0" smtClean="0">
                <a:solidFill>
                  <a:schemeClr val="tx1"/>
                </a:solidFill>
                <a:effectLst/>
                <a:latin typeface="+mn-lt"/>
                <a:ea typeface="+mn-ea"/>
                <a:cs typeface="+mn-cs"/>
              </a:rPr>
              <a:t>… and this was a more appropriate way.  Whats changed.  People now walk around with a super computer in their pocket.  Gone are they days of just a couple agents accessing your system...</a:t>
            </a:r>
          </a:p>
          <a:p>
            <a:r>
              <a:rPr lang="is-IS" sz="1200" kern="1200" baseline="0" dirty="0" smtClean="0">
                <a:solidFill>
                  <a:schemeClr val="tx1"/>
                </a:solidFill>
                <a:effectLst/>
                <a:latin typeface="+mn-lt"/>
                <a:ea typeface="+mn-ea"/>
                <a:cs typeface="+mn-cs"/>
              </a:rPr>
              <a:t>Internet + Mobile</a:t>
            </a:r>
          </a:p>
          <a:p>
            <a:r>
              <a:rPr lang="is-IS" sz="1200" kern="1200" baseline="0" dirty="0" smtClean="0">
                <a:solidFill>
                  <a:schemeClr val="tx1"/>
                </a:solidFill>
                <a:effectLst/>
                <a:latin typeface="+mn-lt"/>
                <a:ea typeface="+mn-ea"/>
                <a:cs typeface="+mn-cs"/>
              </a:rPr>
              <a:t>Freely Availabe Software</a:t>
            </a:r>
          </a:p>
          <a:p>
            <a:r>
              <a:rPr lang="is-IS" sz="1200" kern="1200" baseline="0" dirty="0" smtClean="0">
                <a:solidFill>
                  <a:schemeClr val="tx1"/>
                </a:solidFill>
                <a:effectLst/>
                <a:latin typeface="+mn-lt"/>
                <a:ea typeface="+mn-ea"/>
                <a:cs typeface="+mn-cs"/>
              </a:rPr>
              <a:t>Free Compute</a:t>
            </a:r>
          </a:p>
          <a:p>
            <a:endParaRPr lang="is-I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A&amp;E – Corporate IT and Broadcast Engineering</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Ford Assembly Line from back in the day.  Today fully automated</a:t>
            </a:r>
          </a:p>
          <a:p>
            <a:endParaRPr lang="en-US" sz="1200" kern="1200" baseline="0" dirty="0" smtClean="0">
              <a:solidFill>
                <a:schemeClr val="tx1"/>
              </a:solidFill>
              <a:effectLst/>
              <a:latin typeface="+mn-lt"/>
              <a:ea typeface="+mn-ea"/>
              <a:cs typeface="+mn-cs"/>
            </a:endParaRPr>
          </a:p>
          <a:p>
            <a:r>
              <a:rPr lang="en-US" sz="1200" kern="1200" baseline="0" dirty="0" err="1" smtClean="0">
                <a:solidFill>
                  <a:schemeClr val="tx1"/>
                </a:solidFill>
                <a:effectLst/>
                <a:latin typeface="+mn-lt"/>
                <a:ea typeface="+mn-ea"/>
                <a:cs typeface="+mn-cs"/>
              </a:rPr>
              <a:t>Wealthfront</a:t>
            </a:r>
            <a:r>
              <a:rPr lang="en-US" sz="1200" kern="1200" baseline="0" dirty="0" smtClean="0">
                <a:solidFill>
                  <a:schemeClr val="tx1"/>
                </a:solidFill>
                <a:effectLst/>
                <a:latin typeface="+mn-lt"/>
                <a:ea typeface="+mn-ea"/>
                <a:cs typeface="+mn-cs"/>
              </a:rPr>
              <a:t> engineering:  known for having pivoted away from practice that were slowing them down, to embrace a new agile CI/CD deployment and delivery model that is fully automated.  Changing release cycles to minutes instead of days or weeks.</a:t>
            </a:r>
          </a:p>
          <a:p>
            <a:endParaRPr lang="en-US" dirty="0" smtClean="0"/>
          </a:p>
          <a:p>
            <a:endParaRPr lang="en-US" sz="1200" kern="1200" baseline="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5</a:t>
            </a:fld>
            <a:endParaRPr lang="en-US"/>
          </a:p>
        </p:txBody>
      </p:sp>
    </p:spTree>
    <p:extLst>
      <p:ext uri="{BB962C8B-B14F-4D97-AF65-F5344CB8AC3E}">
        <p14:creationId xmlns:p14="http://schemas.microsoft.com/office/powerpoint/2010/main" val="3604498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And here’s the reality.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You</a:t>
            </a:r>
            <a:r>
              <a:rPr lang="en-US" sz="1200" baseline="0" dirty="0" smtClean="0"/>
              <a:t> have a precious resource that’s spending TOO much of their time, not doing what you hired them to do. And for good reason.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How much then is the value of each developer’s key stroke to meeting innovation strategy targets? Protecting the developer’s ability to execute on innovation is key to realizing value from investment in top talent.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1630220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conclusion,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Cloud native is here -  Its not </a:t>
            </a:r>
            <a:r>
              <a:rPr lang="en-US" sz="1200" kern="1200" baseline="0" dirty="0" err="1" smtClean="0">
                <a:solidFill>
                  <a:schemeClr val="tx1"/>
                </a:solidFill>
                <a:effectLst/>
                <a:latin typeface="+mn-lt"/>
                <a:ea typeface="+mn-ea"/>
                <a:cs typeface="+mn-cs"/>
              </a:rPr>
              <a:t>iphone</a:t>
            </a:r>
            <a:r>
              <a:rPr lang="en-US" sz="1200" kern="1200" baseline="0" dirty="0" smtClean="0">
                <a:solidFill>
                  <a:schemeClr val="tx1"/>
                </a:solidFill>
                <a:effectLst/>
                <a:latin typeface="+mn-lt"/>
                <a:ea typeface="+mn-ea"/>
                <a:cs typeface="+mn-cs"/>
              </a:rPr>
              <a:t> version 1,  its not  hipster software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latin typeface="+mn-lt"/>
                <a:ea typeface="+mn-ea"/>
                <a:cs typeface="+mn-cs"/>
              </a:rPr>
              <a:t>We see massive adoption with large enterprise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Trends</a:t>
            </a:r>
            <a:r>
              <a:rPr lang="en-US" sz="1200" kern="1200" baseline="0" dirty="0" smtClean="0">
                <a:solidFill>
                  <a:schemeClr val="tx1"/>
                </a:solidFill>
                <a:latin typeface="+mn-lt"/>
                <a:ea typeface="+mn-ea"/>
                <a:cs typeface="+mn-cs"/>
              </a:rPr>
              <a:t> show –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DevOps</a:t>
            </a:r>
          </a:p>
          <a:p>
            <a:r>
              <a:rPr lang="en-US" sz="1200" kern="1200" baseline="0" dirty="0" err="1" smtClean="0">
                <a:solidFill>
                  <a:schemeClr val="tx1"/>
                </a:solidFill>
                <a:latin typeface="+mn-lt"/>
                <a:ea typeface="+mn-ea"/>
                <a:cs typeface="+mn-cs"/>
              </a:rPr>
              <a:t>SpringBoot</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Software</a:t>
            </a:r>
          </a:p>
          <a:p>
            <a:r>
              <a:rPr lang="en-US" sz="1200" kern="1200" baseline="0" dirty="0" smtClean="0">
                <a:solidFill>
                  <a:schemeClr val="tx1"/>
                </a:solidFill>
                <a:latin typeface="+mn-lt"/>
                <a:ea typeface="+mn-ea"/>
                <a:cs typeface="+mn-cs"/>
              </a:rPr>
              <a:t>Talent shortage </a:t>
            </a:r>
            <a:endParaRPr lang="en-US" sz="1200" kern="1200" dirty="0" smtClean="0">
              <a:solidFill>
                <a:schemeClr val="tx1"/>
              </a:solidFill>
              <a:latin typeface="+mn-lt"/>
              <a:ea typeface="+mn-ea"/>
              <a:cs typeface="+mn-cs"/>
            </a:endParaRPr>
          </a:p>
        </p:txBody>
      </p:sp>
    </p:spTree>
    <p:extLst>
      <p:ext uri="{BB962C8B-B14F-4D97-AF65-F5344CB8AC3E}">
        <p14:creationId xmlns:p14="http://schemas.microsoft.com/office/powerpoint/2010/main" val="2163456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Getting software</a:t>
            </a:r>
            <a:r>
              <a:rPr lang="en-US" sz="1200" kern="1200" baseline="0" dirty="0" smtClean="0">
                <a:solidFill>
                  <a:schemeClr val="tx1"/>
                </a:solidFill>
                <a:effectLst/>
                <a:latin typeface="+mn-lt"/>
                <a:ea typeface="+mn-ea"/>
                <a:cs typeface="+mn-cs"/>
              </a:rPr>
              <a:t> to production is just the first step.  Running and maintaining it is far more.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Over 60% of the cost of software</a:t>
            </a:r>
            <a:r>
              <a:rPr lang="en-US" sz="1200" kern="1200" baseline="0" dirty="0" smtClean="0">
                <a:solidFill>
                  <a:schemeClr val="tx1"/>
                </a:solidFill>
                <a:effectLst/>
                <a:latin typeface="+mn-lt"/>
                <a:ea typeface="+mn-ea"/>
                <a:cs typeface="+mn-cs"/>
              </a:rPr>
              <a:t> comes from maintaining and running it. http://</a:t>
            </a:r>
            <a:r>
              <a:rPr lang="en-US" sz="1200" kern="1200" baseline="0" dirty="0" err="1" smtClean="0">
                <a:solidFill>
                  <a:schemeClr val="tx1"/>
                </a:solidFill>
                <a:effectLst/>
                <a:latin typeface="+mn-lt"/>
                <a:ea typeface="+mn-ea"/>
                <a:cs typeface="+mn-cs"/>
              </a:rPr>
              <a:t>www.irahul.com</a:t>
            </a:r>
            <a:r>
              <a:rPr lang="en-US" sz="1200" kern="1200" baseline="0" dirty="0" smtClean="0">
                <a:solidFill>
                  <a:schemeClr val="tx1"/>
                </a:solidFill>
                <a:effectLst/>
                <a:latin typeface="+mn-lt"/>
                <a:ea typeface="+mn-ea"/>
                <a:cs typeface="+mn-cs"/>
              </a:rPr>
              <a:t>/2005/10/software-development-</a:t>
            </a:r>
            <a:r>
              <a:rPr lang="en-US" sz="1200" kern="1200" baseline="0" dirty="0" err="1" smtClean="0">
                <a:solidFill>
                  <a:schemeClr val="tx1"/>
                </a:solidFill>
                <a:effectLst/>
                <a:latin typeface="+mn-lt"/>
                <a:ea typeface="+mn-ea"/>
                <a:cs typeface="+mn-cs"/>
              </a:rPr>
              <a:t>vs</a:t>
            </a:r>
            <a:r>
              <a:rPr lang="en-US" sz="1200" kern="1200" baseline="0" dirty="0" smtClean="0">
                <a:solidFill>
                  <a:schemeClr val="tx1"/>
                </a:solidFill>
                <a:effectLst/>
                <a:latin typeface="+mn-lt"/>
                <a:ea typeface="+mn-ea"/>
                <a:cs typeface="+mn-cs"/>
              </a:rPr>
              <a:t>-</a:t>
            </a:r>
            <a:r>
              <a:rPr lang="en-US" sz="1200" kern="1200" baseline="0" dirty="0" err="1" smtClean="0">
                <a:solidFill>
                  <a:schemeClr val="tx1"/>
                </a:solidFill>
                <a:effectLst/>
                <a:latin typeface="+mn-lt"/>
                <a:ea typeface="+mn-ea"/>
                <a:cs typeface="+mn-cs"/>
              </a:rPr>
              <a:t>software.html</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8</a:t>
            </a:fld>
            <a:endParaRPr lang="en-US"/>
          </a:p>
        </p:txBody>
      </p:sp>
    </p:spTree>
    <p:extLst>
      <p:ext uri="{BB962C8B-B14F-4D97-AF65-F5344CB8AC3E}">
        <p14:creationId xmlns:p14="http://schemas.microsoft.com/office/powerpoint/2010/main" val="2201062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example, here is</a:t>
            </a:r>
            <a:r>
              <a:rPr lang="en-US" baseline="0" dirty="0" smtClean="0"/>
              <a:t> a sample company that is bogged with too much legacy culture, process, and technology.  In fact, this is quite generous.  You know, it takes some companies three months to request a new VM, and once all is said and done, if they even have User/QA, the security teams have to do an internal review for vulnerability and compliance.  Its no wonder that companies are falling behind!  Sometimes I think all the process in place is just there to keep people employed, and a lot of this kind of thing has to do with company culture and legacy everything.  Changing for the long run, only elevates everyone to levels of business which realizes the greatest  value.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1365772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545604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202018336"/>
      </p:ext>
    </p:extLst>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445798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2728623105"/>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484077" y="0"/>
            <a:ext cx="4659923"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101676203"/>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72745232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4753090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a:buClr>
                <a:srgbClr val="FFFFFF"/>
              </a:buClr>
              <a:buFont typeface="Arial"/>
              <a:buNone/>
            </a:pPr>
            <a:endParaRPr>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a:buClr>
                <a:srgbClr val="FFFFFF"/>
              </a:buClr>
              <a:buFont typeface="Arial"/>
              <a:buNone/>
            </a:pPr>
            <a:endParaRPr>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 sz="800">
                <a:solidFill>
                  <a:srgbClr val="7F7F7F"/>
                </a:solidFill>
                <a:latin typeface="Arial"/>
                <a:ea typeface="Arial"/>
                <a:cs typeface="Arial"/>
                <a:sym typeface="Arial"/>
                <a:rtl val="0"/>
              </a:rPr>
              <a:pPr algn="r">
                <a:buClr>
                  <a:srgbClr val="7F7F7F"/>
                </a:buClr>
                <a:buSzPct val="25000"/>
                <a:buFont typeface="Arial"/>
                <a:buNone/>
              </a:pPr>
              <a:t>‹#›</a:t>
            </a:fld>
            <a:endParaRPr lang="en" sz="80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a:buClr>
                <a:srgbClr val="7F7F7F"/>
              </a:buClr>
              <a:buSzPct val="25000"/>
              <a:buFont typeface="Arial"/>
              <a:buNone/>
            </a:pPr>
            <a:r>
              <a:rPr lang="en" sz="60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745431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4627549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910827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484077" y="0"/>
            <a:ext cx="4659923"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val="1437483752"/>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86235512"/>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484077" y="0"/>
            <a:ext cx="4659923"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67900058"/>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67766552"/>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400739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987939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a:buClr>
                <a:srgbClr val="FFFFFF"/>
              </a:buClr>
              <a:buFont typeface="Arial"/>
              <a:buNone/>
            </a:pPr>
            <a:endParaRPr>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a:buClr>
                <a:srgbClr val="FFFFFF"/>
              </a:buClr>
              <a:buFont typeface="Arial"/>
              <a:buNone/>
            </a:pPr>
            <a:endParaRPr>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 sz="800">
                <a:solidFill>
                  <a:srgbClr val="7F7F7F"/>
                </a:solidFill>
                <a:latin typeface="Arial"/>
                <a:ea typeface="Arial"/>
                <a:cs typeface="Arial"/>
                <a:sym typeface="Arial"/>
                <a:rtl val="0"/>
              </a:rPr>
              <a:pPr algn="r">
                <a:buClr>
                  <a:srgbClr val="7F7F7F"/>
                </a:buClr>
                <a:buSzPct val="25000"/>
                <a:buFont typeface="Arial"/>
                <a:buNone/>
              </a:pPr>
              <a:t>‹#›</a:t>
            </a:fld>
            <a:endParaRPr lang="en" sz="80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a:buClr>
                <a:srgbClr val="7F7F7F"/>
              </a:buClr>
              <a:buSzPct val="25000"/>
              <a:buFont typeface="Arial"/>
              <a:buNone/>
            </a:pPr>
            <a:r>
              <a:rPr lang="en" sz="60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2483052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1573893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50339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val="1941620809"/>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11667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1960714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2720805257"/>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617314889"/>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31287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31154486"/>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524016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theme" Target="../theme/theme2.xml"/><Relationship Id="rId9"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theme" Target="../theme/theme3.xml"/><Relationship Id="rId10"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11" Type="http://schemas.openxmlformats.org/officeDocument/2006/relationships/theme" Target="../theme/theme4.xml"/><Relationship Id="rId12" Type="http://schemas.openxmlformats.org/officeDocument/2006/relationships/image" Target="../media/image1.png"/><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21" r:id="rId4"/>
    <p:sldLayoutId id="2147484125" r:id="rId5"/>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4898991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247056722"/>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1" r:id="rId4"/>
    <p:sldLayoutId id="2147484132" r:id="rId5"/>
    <p:sldLayoutId id="2147484133" r:id="rId6"/>
    <p:sldLayoutId id="2147484134" r:id="rId7"/>
    <p:sldLayoutId id="2147484135" r:id="rId8"/>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2867322948"/>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7.png"/><Relationship Id="rId6" Type="http://schemas.microsoft.com/office/2007/relationships/hdphoto" Target="../media/hdphoto1.wdp"/><Relationship Id="rId7" Type="http://schemas.openxmlformats.org/officeDocument/2006/relationships/image" Target="../media/image8.png"/><Relationship Id="rId8"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3.wdp"/><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7" Type="http://schemas.openxmlformats.org/officeDocument/2006/relationships/image" Target="../media/image42.emf"/><Relationship Id="rId8" Type="http://schemas.openxmlformats.org/officeDocument/2006/relationships/image" Target="../media/image43.emf"/><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jpeg"/><Relationship Id="rId6" Type="http://schemas.openxmlformats.org/officeDocument/2006/relationships/image" Target="../media/image54.jpeg"/><Relationship Id="rId7" Type="http://schemas.openxmlformats.org/officeDocument/2006/relationships/image" Target="../media/image55.png"/><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46" Type="http://schemas.openxmlformats.org/officeDocument/2006/relationships/image" Target="../media/image99.png"/><Relationship Id="rId47" Type="http://schemas.openxmlformats.org/officeDocument/2006/relationships/image" Target="../media/image100.png"/><Relationship Id="rId48" Type="http://schemas.openxmlformats.org/officeDocument/2006/relationships/image" Target="../media/image101.png"/><Relationship Id="rId49" Type="http://schemas.openxmlformats.org/officeDocument/2006/relationships/image" Target="../media/image102.png"/><Relationship Id="rId20" Type="http://schemas.openxmlformats.org/officeDocument/2006/relationships/image" Target="../media/image73.png"/><Relationship Id="rId21" Type="http://schemas.openxmlformats.org/officeDocument/2006/relationships/image" Target="../media/image74.jpeg"/><Relationship Id="rId22" Type="http://schemas.openxmlformats.org/officeDocument/2006/relationships/image" Target="../media/image75.png"/><Relationship Id="rId23" Type="http://schemas.openxmlformats.org/officeDocument/2006/relationships/image" Target="../media/image76.png"/><Relationship Id="rId24" Type="http://schemas.openxmlformats.org/officeDocument/2006/relationships/image" Target="../media/image77.png"/><Relationship Id="rId25" Type="http://schemas.openxmlformats.org/officeDocument/2006/relationships/image" Target="../media/image78.png"/><Relationship Id="rId26" Type="http://schemas.openxmlformats.org/officeDocument/2006/relationships/image" Target="../media/image79.png"/><Relationship Id="rId27" Type="http://schemas.openxmlformats.org/officeDocument/2006/relationships/image" Target="../media/image80.png"/><Relationship Id="rId28" Type="http://schemas.openxmlformats.org/officeDocument/2006/relationships/image" Target="../media/image81.png"/><Relationship Id="rId29" Type="http://schemas.openxmlformats.org/officeDocument/2006/relationships/image" Target="../media/image82.png"/><Relationship Id="rId50" Type="http://schemas.openxmlformats.org/officeDocument/2006/relationships/image" Target="../media/image103.png"/><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56.jpeg"/><Relationship Id="rId4" Type="http://schemas.openxmlformats.org/officeDocument/2006/relationships/image" Target="../media/image57.png"/><Relationship Id="rId5" Type="http://schemas.openxmlformats.org/officeDocument/2006/relationships/image" Target="../media/image58.png"/><Relationship Id="rId30" Type="http://schemas.openxmlformats.org/officeDocument/2006/relationships/image" Target="../media/image83.png"/><Relationship Id="rId31" Type="http://schemas.openxmlformats.org/officeDocument/2006/relationships/image" Target="../media/image84.png"/><Relationship Id="rId32" Type="http://schemas.openxmlformats.org/officeDocument/2006/relationships/image" Target="../media/image85.png"/><Relationship Id="rId9" Type="http://schemas.openxmlformats.org/officeDocument/2006/relationships/image" Target="../media/image62.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33" Type="http://schemas.openxmlformats.org/officeDocument/2006/relationships/image" Target="../media/image86.png"/><Relationship Id="rId34" Type="http://schemas.openxmlformats.org/officeDocument/2006/relationships/image" Target="../media/image87.png"/><Relationship Id="rId35" Type="http://schemas.openxmlformats.org/officeDocument/2006/relationships/image" Target="../media/image88.png"/><Relationship Id="rId36" Type="http://schemas.openxmlformats.org/officeDocument/2006/relationships/image" Target="../media/image89.png"/><Relationship Id="rId10" Type="http://schemas.openxmlformats.org/officeDocument/2006/relationships/image" Target="../media/image63.jpeg"/><Relationship Id="rId11" Type="http://schemas.openxmlformats.org/officeDocument/2006/relationships/image" Target="../media/image64.emf"/><Relationship Id="rId12" Type="http://schemas.openxmlformats.org/officeDocument/2006/relationships/image" Target="../media/image65.jpeg"/><Relationship Id="rId13" Type="http://schemas.openxmlformats.org/officeDocument/2006/relationships/image" Target="../media/image66.png"/><Relationship Id="rId14" Type="http://schemas.openxmlformats.org/officeDocument/2006/relationships/image" Target="../media/image67.png"/><Relationship Id="rId15" Type="http://schemas.openxmlformats.org/officeDocument/2006/relationships/image" Target="../media/image68.png"/><Relationship Id="rId16" Type="http://schemas.openxmlformats.org/officeDocument/2006/relationships/image" Target="../media/image69.png"/><Relationship Id="rId17" Type="http://schemas.openxmlformats.org/officeDocument/2006/relationships/image" Target="../media/image70.png"/><Relationship Id="rId18" Type="http://schemas.openxmlformats.org/officeDocument/2006/relationships/image" Target="../media/image71.jpeg"/><Relationship Id="rId19" Type="http://schemas.openxmlformats.org/officeDocument/2006/relationships/image" Target="../media/image72.jpeg"/><Relationship Id="rId37" Type="http://schemas.openxmlformats.org/officeDocument/2006/relationships/image" Target="../media/image90.png"/><Relationship Id="rId38" Type="http://schemas.openxmlformats.org/officeDocument/2006/relationships/image" Target="../media/image91.png"/><Relationship Id="rId39" Type="http://schemas.openxmlformats.org/officeDocument/2006/relationships/image" Target="../media/image92.png"/><Relationship Id="rId40" Type="http://schemas.openxmlformats.org/officeDocument/2006/relationships/image" Target="../media/image93.png"/><Relationship Id="rId41" Type="http://schemas.openxmlformats.org/officeDocument/2006/relationships/image" Target="../media/image94.png"/><Relationship Id="rId42" Type="http://schemas.openxmlformats.org/officeDocument/2006/relationships/image" Target="../media/image95.png"/><Relationship Id="rId43" Type="http://schemas.openxmlformats.org/officeDocument/2006/relationships/image" Target="../media/image96.png"/><Relationship Id="rId44" Type="http://schemas.openxmlformats.org/officeDocument/2006/relationships/image" Target="../media/image97.png"/><Relationship Id="rId45" Type="http://schemas.openxmlformats.org/officeDocument/2006/relationships/image" Target="../media/image98.png"/></Relationships>
</file>

<file path=ppt/slides/_rels/slide22.xml.rels><?xml version="1.0" encoding="UTF-8" standalone="yes"?>
<Relationships xmlns="http://schemas.openxmlformats.org/package/2006/relationships"><Relationship Id="rId3" Type="http://schemas.openxmlformats.org/officeDocument/2006/relationships/image" Target="../media/image104.jpeg"/><Relationship Id="rId4" Type="http://schemas.openxmlformats.org/officeDocument/2006/relationships/image" Target="../media/image2.png"/><Relationship Id="rId5" Type="http://schemas.openxmlformats.org/officeDocument/2006/relationships/image" Target="../media/image105.emf"/><Relationship Id="rId6" Type="http://schemas.openxmlformats.org/officeDocument/2006/relationships/image" Target="../media/image106.emf"/><Relationship Id="rId7" Type="http://schemas.openxmlformats.org/officeDocument/2006/relationships/image" Target="../media/image107.emf"/><Relationship Id="rId8" Type="http://schemas.openxmlformats.org/officeDocument/2006/relationships/image" Target="../media/image108.emf"/><Relationship Id="rId9" Type="http://schemas.openxmlformats.org/officeDocument/2006/relationships/image" Target="../media/image109.emf"/><Relationship Id="rId10" Type="http://schemas.openxmlformats.org/officeDocument/2006/relationships/image" Target="../media/image110.emf"/><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8.png"/><Relationship Id="rId5" Type="http://schemas.microsoft.com/office/2007/relationships/hdphoto" Target="../media/hdphoto4.wdp"/><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2025170"/>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a:solidFill>
                  <a:srgbClr val="00AE9E"/>
                </a:solidFill>
                <a:effectLst>
                  <a:outerShdw blurRad="50800" dist="38100" dir="5400000" algn="t" rotWithShape="0">
                    <a:prstClr val="black">
                      <a:alpha val="40000"/>
                    </a:prstClr>
                  </a:outerShdw>
                </a:effectLst>
                <a:cs typeface="Arial"/>
              </a:rPr>
              <a:t>Cloud Native </a:t>
            </a:r>
            <a:r>
              <a:rPr lang="en-US" sz="4200" b="1" spc="-100" dirty="0" smtClean="0">
                <a:solidFill>
                  <a:srgbClr val="00AE9E"/>
                </a:solidFill>
                <a:effectLst>
                  <a:outerShdw blurRad="50800" dist="38100" dir="5400000" algn="t" rotWithShape="0">
                    <a:prstClr val="black">
                      <a:alpha val="40000"/>
                    </a:prstClr>
                  </a:outerShdw>
                </a:effectLst>
                <a:cs typeface="Arial"/>
              </a:rPr>
              <a:t>Applications</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Introduction</a:t>
            </a:r>
            <a:endParaRPr lang="en-US" sz="2400" b="1" spc="-100" dirty="0">
              <a:solidFill>
                <a:schemeClr val="bg1"/>
              </a:solidFill>
              <a:effectLst>
                <a:outerShdw blurRad="50800" dist="38100" dir="5400000" algn="t" rotWithShape="0">
                  <a:prstClr val="black">
                    <a:alpha val="40000"/>
                  </a:prstClr>
                </a:outerShdw>
              </a:effectLst>
              <a:cs typeface="Arial"/>
            </a:endParaRPr>
          </a:p>
          <a:p>
            <a:pPr>
              <a:spcAft>
                <a:spcPts val="1200"/>
              </a:spcAft>
            </a:pPr>
            <a:endParaRPr lang="en-US" sz="4200" b="1" spc="-100" dirty="0" smtClean="0">
              <a:solidFill>
                <a:srgbClr val="00AE9E"/>
              </a:solidFill>
              <a:effectLst>
                <a:outerShdw blurRad="50800" dist="38100" dir="5400000" algn="t" rotWithShape="0">
                  <a:prstClr val="black">
                    <a:alpha val="40000"/>
                  </a:prstClr>
                </a:outerShdw>
              </a:effectLst>
              <a:latin typeface="Aria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pic>
        <p:nvPicPr>
          <p:cNvPr id="9" name="Picture 8" descr="FedEx.png"/>
          <p:cNvPicPr>
            <a:picLocks noChangeAspect="1"/>
          </p:cNvPicPr>
          <p:nvPr/>
        </p:nvPicPr>
        <p:blipFill>
          <a:blip r:embed="rId7">
            <a:extLst>
              <a:ext uri="{BEBA8EAE-BF5A-486C-A8C5-ECC9F3942E4B}">
                <a14:imgProps xmlns:a14="http://schemas.microsoft.com/office/drawing/2010/main">
                  <a14:imgLayer r:embed="rId8">
                    <a14:imgEffect>
                      <a14:backgroundRemoval t="5324" b="95833" l="1591" r="99250"/>
                    </a14:imgEffect>
                  </a14:imgLayer>
                </a14:imgProps>
              </a:ext>
              <a:ext uri="{28A0092B-C50C-407E-A947-70E740481C1C}">
                <a14:useLocalDpi xmlns:a14="http://schemas.microsoft.com/office/drawing/2010/main" val="0"/>
              </a:ext>
            </a:extLst>
          </a:blip>
          <a:stretch>
            <a:fillRect/>
          </a:stretch>
        </p:blipFill>
        <p:spPr>
          <a:xfrm>
            <a:off x="6084141" y="819562"/>
            <a:ext cx="2328856" cy="685954"/>
          </a:xfrm>
          <a:prstGeom prst="rect">
            <a:avLst/>
          </a:prstGeom>
        </p:spPr>
      </p:pic>
    </p:spTree>
    <p:extLst>
      <p:ext uri="{BB962C8B-B14F-4D97-AF65-F5344CB8AC3E}">
        <p14:creationId xmlns:p14="http://schemas.microsoft.com/office/powerpoint/2010/main" val="1585968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chemeClr val="bg1">
                    <a:lumMod val="85000"/>
                  </a:schemeClr>
                </a:solidFill>
              </a:rPr>
              <a:t>Software is changing </a:t>
            </a:r>
            <a:r>
              <a:rPr lang="en-US" sz="3200" dirty="0">
                <a:solidFill>
                  <a:srgbClr val="00AE9E"/>
                </a:solidFill>
              </a:rPr>
              <a:t>INDUSTRIES</a:t>
            </a:r>
          </a:p>
        </p:txBody>
      </p:sp>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10</a:t>
            </a:fld>
            <a:endParaRPr lang="en-US">
              <a:solidFill>
                <a:srgbClr val="FFFFFF">
                  <a:lumMod val="65000"/>
                </a:srgbClr>
              </a:solidFill>
              <a:latin typeface="Arial"/>
            </a:endParaRPr>
          </a:p>
        </p:txBody>
      </p:sp>
      <p:pic>
        <p:nvPicPr>
          <p:cNvPr id="5" name="Picture 4" descr="square.png"/>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183000"/>
                    </a14:imgEffect>
                  </a14:imgLayer>
                </a14:imgProps>
              </a:ext>
              <a:ext uri="{28A0092B-C50C-407E-A947-70E740481C1C}">
                <a14:useLocalDpi xmlns:a14="http://schemas.microsoft.com/office/drawing/2010/main" val="0"/>
              </a:ext>
            </a:extLst>
          </a:blip>
          <a:stretch>
            <a:fillRect/>
          </a:stretch>
        </p:blipFill>
        <p:spPr>
          <a:xfrm>
            <a:off x="430629" y="1598592"/>
            <a:ext cx="1675078" cy="409046"/>
          </a:xfrm>
          <a:prstGeom prst="rect">
            <a:avLst/>
          </a:prstGeom>
        </p:spPr>
      </p:pic>
      <p:pic>
        <p:nvPicPr>
          <p:cNvPr id="6" name="Picture 5" descr="airbn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697" y="2598397"/>
            <a:ext cx="1247974" cy="388671"/>
          </a:xfrm>
          <a:prstGeom prst="rect">
            <a:avLst/>
          </a:prstGeom>
        </p:spPr>
      </p:pic>
      <p:pic>
        <p:nvPicPr>
          <p:cNvPr id="7" name="Picture 6" descr="ub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073" y="3559697"/>
            <a:ext cx="905613" cy="834607"/>
          </a:xfrm>
          <a:prstGeom prst="rect">
            <a:avLst/>
          </a:prstGeom>
        </p:spPr>
      </p:pic>
      <p:pic>
        <p:nvPicPr>
          <p:cNvPr id="8" name="Picture 7" descr="nest.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839188" y="3444077"/>
            <a:ext cx="1184477" cy="534230"/>
          </a:xfrm>
          <a:prstGeom prst="rect">
            <a:avLst/>
          </a:prstGeom>
        </p:spPr>
      </p:pic>
      <p:pic>
        <p:nvPicPr>
          <p:cNvPr id="9" name="Picture 8" descr="Tesl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9807" y="2623240"/>
            <a:ext cx="1791404" cy="229059"/>
          </a:xfrm>
          <a:prstGeom prst="rect">
            <a:avLst/>
          </a:prstGeom>
        </p:spPr>
      </p:pic>
      <p:pic>
        <p:nvPicPr>
          <p:cNvPr id="10" name="Picture 9" descr="netflix.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36629" y="1635448"/>
            <a:ext cx="1387036" cy="372190"/>
          </a:xfrm>
          <a:prstGeom prst="rect">
            <a:avLst/>
          </a:prstGeom>
        </p:spPr>
      </p:pic>
      <p:grpSp>
        <p:nvGrpSpPr>
          <p:cNvPr id="11" name="Group 10"/>
          <p:cNvGrpSpPr/>
          <p:nvPr/>
        </p:nvGrpSpPr>
        <p:grpSpPr>
          <a:xfrm>
            <a:off x="2280454" y="1396370"/>
            <a:ext cx="4181928" cy="2782494"/>
            <a:chOff x="2280454" y="1396370"/>
            <a:chExt cx="4181928" cy="2782494"/>
          </a:xfrm>
        </p:grpSpPr>
        <p:cxnSp>
          <p:nvCxnSpPr>
            <p:cNvPr id="12" name="Straight Connector 11"/>
            <p:cNvCxnSpPr/>
            <p:nvPr/>
          </p:nvCxnSpPr>
          <p:spPr>
            <a:xfrm flipV="1">
              <a:off x="2280454" y="1396370"/>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280454" y="242022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2280454" y="344407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462382" y="1396370"/>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6462382" y="242022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6462382" y="344407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2533766" y="1370544"/>
            <a:ext cx="5745782" cy="2808320"/>
            <a:chOff x="2480031" y="1453589"/>
            <a:chExt cx="5745782" cy="2808320"/>
          </a:xfrm>
        </p:grpSpPr>
        <p:sp>
          <p:nvSpPr>
            <p:cNvPr id="19" name="TextBox 18"/>
            <p:cNvSpPr txBox="1"/>
            <p:nvPr/>
          </p:nvSpPr>
          <p:spPr>
            <a:xfrm>
              <a:off x="2480031" y="1453589"/>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6</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Financial Services</a:t>
              </a:r>
              <a:endParaRPr lang="en-US" sz="1300" dirty="0">
                <a:solidFill>
                  <a:srgbClr val="FFFFFF">
                    <a:lumMod val="85000"/>
                  </a:srgbClr>
                </a:solidFill>
                <a:latin typeface="Arial"/>
                <a:cs typeface="Arial"/>
              </a:endParaRPr>
            </a:p>
          </p:txBody>
        </p:sp>
        <p:sp>
          <p:nvSpPr>
            <p:cNvPr id="20" name="TextBox 19"/>
            <p:cNvSpPr txBox="1"/>
            <p:nvPr/>
          </p:nvSpPr>
          <p:spPr>
            <a:xfrm>
              <a:off x="2480031" y="2431516"/>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26</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Hotel</a:t>
              </a:r>
              <a:endParaRPr lang="en-US" sz="1300" dirty="0">
                <a:solidFill>
                  <a:srgbClr val="FFFFFF">
                    <a:lumMod val="85000"/>
                  </a:srgbClr>
                </a:solidFill>
                <a:latin typeface="Arial"/>
                <a:cs typeface="Arial"/>
              </a:endParaRPr>
            </a:p>
          </p:txBody>
        </p:sp>
        <p:sp>
          <p:nvSpPr>
            <p:cNvPr id="21" name="TextBox 20"/>
            <p:cNvSpPr txBox="1"/>
            <p:nvPr/>
          </p:nvSpPr>
          <p:spPr>
            <a:xfrm>
              <a:off x="2480031" y="3415523"/>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a:solidFill>
                    <a:srgbClr val="FFFFFF">
                      <a:lumMod val="85000"/>
                    </a:srgbClr>
                  </a:solidFill>
                  <a:latin typeface="Arial"/>
                  <a:cs typeface="Arial"/>
                </a:rPr>
                <a:t>5</a:t>
              </a:r>
              <a:r>
                <a:rPr lang="en-US" sz="3600" b="1" dirty="0" smtClean="0">
                  <a:solidFill>
                    <a:srgbClr val="FFFFFF">
                      <a:lumMod val="85000"/>
                    </a:srgbClr>
                  </a:solidFill>
                  <a:latin typeface="Arial"/>
                  <a:cs typeface="Arial"/>
                </a:rPr>
                <a:t>0</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Transportation</a:t>
              </a:r>
              <a:endParaRPr lang="en-US" sz="1300" dirty="0">
                <a:solidFill>
                  <a:srgbClr val="FFFFFF">
                    <a:lumMod val="85000"/>
                  </a:srgbClr>
                </a:solidFill>
                <a:latin typeface="Arial"/>
                <a:cs typeface="Arial"/>
              </a:endParaRPr>
            </a:p>
          </p:txBody>
        </p:sp>
        <p:sp>
          <p:nvSpPr>
            <p:cNvPr id="22" name="TextBox 21"/>
            <p:cNvSpPr txBox="1"/>
            <p:nvPr/>
          </p:nvSpPr>
          <p:spPr>
            <a:xfrm>
              <a:off x="6665527" y="1453589"/>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53</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Entertainment</a:t>
              </a:r>
              <a:endParaRPr lang="en-US" sz="1300" dirty="0">
                <a:solidFill>
                  <a:srgbClr val="FFFFFF">
                    <a:lumMod val="85000"/>
                  </a:srgbClr>
                </a:solidFill>
                <a:latin typeface="Arial"/>
                <a:cs typeface="Arial"/>
              </a:endParaRPr>
            </a:p>
          </p:txBody>
        </p:sp>
        <p:sp>
          <p:nvSpPr>
            <p:cNvPr id="23" name="TextBox 22"/>
            <p:cNvSpPr txBox="1"/>
            <p:nvPr/>
          </p:nvSpPr>
          <p:spPr>
            <a:xfrm>
              <a:off x="6665527" y="2431516"/>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34</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Automotive</a:t>
              </a:r>
              <a:endParaRPr lang="en-US" sz="1300" dirty="0">
                <a:solidFill>
                  <a:srgbClr val="FFFFFF">
                    <a:lumMod val="85000"/>
                  </a:srgbClr>
                </a:solidFill>
                <a:latin typeface="Arial"/>
                <a:cs typeface="Arial"/>
              </a:endParaRPr>
            </a:p>
          </p:txBody>
        </p:sp>
        <p:sp>
          <p:nvSpPr>
            <p:cNvPr id="24" name="TextBox 23"/>
            <p:cNvSpPr txBox="1"/>
            <p:nvPr/>
          </p:nvSpPr>
          <p:spPr>
            <a:xfrm>
              <a:off x="6665527" y="3415523"/>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3.2</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Industrial Products</a:t>
              </a:r>
              <a:endParaRPr lang="en-US" sz="1300" dirty="0">
                <a:solidFill>
                  <a:srgbClr val="FFFFFF">
                    <a:lumMod val="85000"/>
                  </a:srgbClr>
                </a:solidFill>
                <a:latin typeface="Arial"/>
                <a:cs typeface="Arial"/>
              </a:endParaRPr>
            </a:p>
          </p:txBody>
        </p:sp>
      </p:grpSp>
    </p:spTree>
    <p:extLst>
      <p:ext uri="{BB962C8B-B14F-4D97-AF65-F5344CB8AC3E}">
        <p14:creationId xmlns:p14="http://schemas.microsoft.com/office/powerpoint/2010/main" val="12568809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chemeClr val="bg1">
                    <a:lumMod val="85000"/>
                  </a:schemeClr>
                </a:solidFill>
              </a:rPr>
              <a:t>The E</a:t>
            </a:r>
            <a:r>
              <a:rPr lang="en-US" sz="3200" dirty="0" smtClean="0">
                <a:solidFill>
                  <a:schemeClr val="bg1">
                    <a:lumMod val="85000"/>
                  </a:schemeClr>
                </a:solidFill>
              </a:rPr>
              <a:t>nterprise </a:t>
            </a:r>
            <a:r>
              <a:rPr lang="en-US" sz="3200" dirty="0">
                <a:solidFill>
                  <a:srgbClr val="00AE9E"/>
                </a:solidFill>
              </a:rPr>
              <a:t>REVOLUTION</a:t>
            </a:r>
          </a:p>
        </p:txBody>
      </p:sp>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11</a:t>
            </a:fld>
            <a:endParaRPr lang="en-US">
              <a:solidFill>
                <a:srgbClr val="FFFFFF">
                  <a:lumMod val="65000"/>
                </a:srgbClr>
              </a:solidFill>
              <a:latin typeface="Arial"/>
            </a:endParaRPr>
          </a:p>
        </p:txBody>
      </p:sp>
      <p:grpSp>
        <p:nvGrpSpPr>
          <p:cNvPr id="5" name="Group 4"/>
          <p:cNvGrpSpPr/>
          <p:nvPr/>
        </p:nvGrpSpPr>
        <p:grpSpPr>
          <a:xfrm>
            <a:off x="2182079" y="1232845"/>
            <a:ext cx="6287580" cy="2748005"/>
            <a:chOff x="2152769" y="1345200"/>
            <a:chExt cx="6287580" cy="2748005"/>
          </a:xfrm>
        </p:grpSpPr>
        <p:sp>
          <p:nvSpPr>
            <p:cNvPr id="6" name="TextBox 5"/>
            <p:cNvSpPr txBox="1"/>
            <p:nvPr/>
          </p:nvSpPr>
          <p:spPr>
            <a:xfrm>
              <a:off x="2152769" y="3409306"/>
              <a:ext cx="1560286" cy="584776"/>
            </a:xfrm>
            <a:prstGeom prst="rect">
              <a:avLst/>
            </a:prstGeom>
            <a:noFill/>
            <a:effectLst/>
          </p:spPr>
          <p:txBody>
            <a:bodyPr wrap="square" lIns="0" rIns="0" rtlCol="0">
              <a:spAutoFit/>
            </a:bodyPr>
            <a:lstStyle/>
            <a:p>
              <a:r>
                <a:rPr lang="en-US" sz="1600" b="1" smtClean="0">
                  <a:solidFill>
                    <a:srgbClr val="FFFFFF"/>
                  </a:solidFill>
                  <a:latin typeface="Arial"/>
                  <a:cs typeface="Arial"/>
                </a:rPr>
                <a:t>$</a:t>
              </a:r>
              <a:r>
                <a:rPr lang="en-US" sz="3200" b="1" smtClean="0">
                  <a:solidFill>
                    <a:srgbClr val="FFFFFF"/>
                  </a:solidFill>
                  <a:latin typeface="Arial"/>
                  <a:cs typeface="Arial"/>
                </a:rPr>
                <a:t>108</a:t>
              </a:r>
              <a:r>
                <a:rPr lang="en-US" sz="1600" b="1" smtClean="0">
                  <a:solidFill>
                    <a:srgbClr val="FFFFFF"/>
                  </a:solidFill>
                  <a:latin typeface="Arial"/>
                  <a:cs typeface="Arial"/>
                </a:rPr>
                <a:t>BN</a:t>
              </a:r>
              <a:endParaRPr lang="en-US" sz="1600" b="1" dirty="0">
                <a:solidFill>
                  <a:srgbClr val="FFFFFF"/>
                </a:solidFill>
                <a:latin typeface="Arial"/>
                <a:cs typeface="Arial"/>
              </a:endParaRPr>
            </a:p>
          </p:txBody>
        </p:sp>
        <p:sp>
          <p:nvSpPr>
            <p:cNvPr id="7" name="TextBox 6"/>
            <p:cNvSpPr txBox="1"/>
            <p:nvPr/>
          </p:nvSpPr>
          <p:spPr>
            <a:xfrm>
              <a:off x="6419898" y="1345200"/>
              <a:ext cx="1560286"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62</a:t>
              </a:r>
              <a:r>
                <a:rPr lang="en-US" sz="1600" b="1" dirty="0" smtClean="0">
                  <a:solidFill>
                    <a:srgbClr val="FFFFFF"/>
                  </a:solidFill>
                  <a:latin typeface="Arial"/>
                  <a:cs typeface="Arial"/>
                </a:rPr>
                <a:t>BN</a:t>
              </a:r>
              <a:endParaRPr lang="en-US" sz="1600" b="1" dirty="0">
                <a:solidFill>
                  <a:srgbClr val="FFFFFF"/>
                </a:solidFill>
                <a:latin typeface="Arial"/>
                <a:cs typeface="Arial"/>
              </a:endParaRPr>
            </a:p>
          </p:txBody>
        </p:sp>
        <p:sp>
          <p:nvSpPr>
            <p:cNvPr id="8" name="TextBox 7"/>
            <p:cNvSpPr txBox="1"/>
            <p:nvPr/>
          </p:nvSpPr>
          <p:spPr>
            <a:xfrm>
              <a:off x="6394668" y="2391595"/>
              <a:ext cx="1560286"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145</a:t>
              </a:r>
              <a:r>
                <a:rPr lang="en-US" sz="1600" b="1" dirty="0" smtClean="0">
                  <a:solidFill>
                    <a:srgbClr val="FFFFFF"/>
                  </a:solidFill>
                  <a:latin typeface="Arial"/>
                  <a:cs typeface="Arial"/>
                </a:rPr>
                <a:t>BN</a:t>
              </a:r>
            </a:p>
          </p:txBody>
        </p:sp>
        <p:sp>
          <p:nvSpPr>
            <p:cNvPr id="9" name="TextBox 8"/>
            <p:cNvSpPr txBox="1"/>
            <p:nvPr/>
          </p:nvSpPr>
          <p:spPr>
            <a:xfrm>
              <a:off x="2152769" y="2395325"/>
              <a:ext cx="1560286"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34</a:t>
              </a:r>
              <a:r>
                <a:rPr lang="en-US" sz="1600" b="1" dirty="0" smtClean="0">
                  <a:solidFill>
                    <a:srgbClr val="FFFFFF"/>
                  </a:solidFill>
                  <a:latin typeface="Arial"/>
                  <a:cs typeface="Arial"/>
                </a:rPr>
                <a:t>BN</a:t>
              </a:r>
            </a:p>
          </p:txBody>
        </p:sp>
        <p:sp>
          <p:nvSpPr>
            <p:cNvPr id="10" name="TextBox 9"/>
            <p:cNvSpPr txBox="1"/>
            <p:nvPr/>
          </p:nvSpPr>
          <p:spPr>
            <a:xfrm>
              <a:off x="6446546" y="3508429"/>
              <a:ext cx="1993803"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23</a:t>
              </a:r>
              <a:r>
                <a:rPr lang="en-US" sz="1600" b="1" dirty="0" smtClean="0">
                  <a:solidFill>
                    <a:srgbClr val="FFFFFF"/>
                  </a:solidFill>
                  <a:latin typeface="Arial"/>
                  <a:cs typeface="Arial"/>
                </a:rPr>
                <a:t>BN</a:t>
              </a:r>
              <a:endParaRPr lang="en-US" sz="1600" b="1" dirty="0">
                <a:solidFill>
                  <a:srgbClr val="FFFFFF"/>
                </a:solidFill>
                <a:latin typeface="Arial"/>
                <a:cs typeface="Arial"/>
              </a:endParaRPr>
            </a:p>
          </p:txBody>
        </p:sp>
        <p:sp>
          <p:nvSpPr>
            <p:cNvPr id="11" name="TextBox 10"/>
            <p:cNvSpPr txBox="1"/>
            <p:nvPr/>
          </p:nvSpPr>
          <p:spPr>
            <a:xfrm>
              <a:off x="2152769" y="1353250"/>
              <a:ext cx="2027781"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138</a:t>
              </a:r>
              <a:r>
                <a:rPr lang="en-US" sz="1600" b="1" dirty="0" smtClean="0">
                  <a:solidFill>
                    <a:srgbClr val="FFFFFF"/>
                  </a:solidFill>
                  <a:latin typeface="Arial"/>
                  <a:cs typeface="Arial"/>
                </a:rPr>
                <a:t>BN</a:t>
              </a:r>
              <a:endParaRPr lang="en-US" sz="1600" b="1" dirty="0">
                <a:solidFill>
                  <a:srgbClr val="FFFFFF"/>
                </a:solidFill>
                <a:latin typeface="Arial"/>
                <a:cs typeface="Arial"/>
              </a:endParaRPr>
            </a:p>
          </p:txBody>
        </p:sp>
      </p:grpSp>
      <p:grpSp>
        <p:nvGrpSpPr>
          <p:cNvPr id="12" name="Group 11"/>
          <p:cNvGrpSpPr/>
          <p:nvPr/>
        </p:nvGrpSpPr>
        <p:grpSpPr>
          <a:xfrm>
            <a:off x="1987052" y="1215463"/>
            <a:ext cx="4252803" cy="3018139"/>
            <a:chOff x="1987052" y="1215463"/>
            <a:chExt cx="4252803" cy="3018139"/>
          </a:xfrm>
        </p:grpSpPr>
        <p:cxnSp>
          <p:nvCxnSpPr>
            <p:cNvPr id="13" name="Straight Connector 12"/>
            <p:cNvCxnSpPr/>
            <p:nvPr/>
          </p:nvCxnSpPr>
          <p:spPr>
            <a:xfrm flipV="1">
              <a:off x="2012139" y="126612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6239855" y="2328089"/>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239855" y="121546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1987052" y="338247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004791" y="225633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6239855" y="3498815"/>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9" name="Picture 18"/>
          <p:cNvPicPr>
            <a:picLocks noChangeAspect="1"/>
          </p:cNvPicPr>
          <p:nvPr/>
        </p:nvPicPr>
        <p:blipFill>
          <a:blip r:embed="rId3"/>
          <a:stretch>
            <a:fillRect/>
          </a:stretch>
        </p:blipFill>
        <p:spPr>
          <a:xfrm>
            <a:off x="871540" y="3457679"/>
            <a:ext cx="840940" cy="700784"/>
          </a:xfrm>
          <a:prstGeom prst="rect">
            <a:avLst/>
          </a:prstGeom>
        </p:spPr>
      </p:pic>
      <p:pic>
        <p:nvPicPr>
          <p:cNvPr id="20" name="Picture 19"/>
          <p:cNvPicPr>
            <a:picLocks noChangeAspect="1"/>
          </p:cNvPicPr>
          <p:nvPr/>
        </p:nvPicPr>
        <p:blipFill>
          <a:blip r:embed="rId4"/>
          <a:stretch>
            <a:fillRect/>
          </a:stretch>
        </p:blipFill>
        <p:spPr>
          <a:xfrm>
            <a:off x="5052860" y="1322466"/>
            <a:ext cx="1044991" cy="622132"/>
          </a:xfrm>
          <a:prstGeom prst="rect">
            <a:avLst/>
          </a:prstGeom>
        </p:spPr>
      </p:pic>
      <p:pic>
        <p:nvPicPr>
          <p:cNvPr id="22" name="Picture 21"/>
          <p:cNvPicPr>
            <a:picLocks noChangeAspect="1"/>
          </p:cNvPicPr>
          <p:nvPr/>
        </p:nvPicPr>
        <p:blipFill>
          <a:blip r:embed="rId5"/>
          <a:stretch>
            <a:fillRect/>
          </a:stretch>
        </p:blipFill>
        <p:spPr>
          <a:xfrm>
            <a:off x="5052860" y="2296647"/>
            <a:ext cx="1076771" cy="806539"/>
          </a:xfrm>
          <a:prstGeom prst="rect">
            <a:avLst/>
          </a:prstGeom>
        </p:spPr>
      </p:pic>
      <p:pic>
        <p:nvPicPr>
          <p:cNvPr id="23" name="Picture 22"/>
          <p:cNvPicPr>
            <a:picLocks noChangeAspect="1"/>
          </p:cNvPicPr>
          <p:nvPr/>
        </p:nvPicPr>
        <p:blipFill>
          <a:blip r:embed="rId6"/>
          <a:stretch>
            <a:fillRect/>
          </a:stretch>
        </p:blipFill>
        <p:spPr>
          <a:xfrm>
            <a:off x="5061317" y="3536342"/>
            <a:ext cx="1094985" cy="685052"/>
          </a:xfrm>
          <a:prstGeom prst="rect">
            <a:avLst/>
          </a:prstGeom>
        </p:spPr>
      </p:pic>
      <p:pic>
        <p:nvPicPr>
          <p:cNvPr id="24" name="Picture 23" descr="Comcast.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7468" y="1410015"/>
            <a:ext cx="1646162" cy="415656"/>
          </a:xfrm>
          <a:prstGeom prst="rect">
            <a:avLst/>
          </a:prstGeom>
        </p:spPr>
      </p:pic>
      <p:pic>
        <p:nvPicPr>
          <p:cNvPr id="4" name="Picture 3"/>
          <p:cNvPicPr>
            <a:picLocks noChangeAspect="1"/>
          </p:cNvPicPr>
          <p:nvPr/>
        </p:nvPicPr>
        <p:blipFill>
          <a:blip r:embed="rId8"/>
          <a:stretch>
            <a:fillRect/>
          </a:stretch>
        </p:blipFill>
        <p:spPr>
          <a:xfrm>
            <a:off x="742387" y="2256337"/>
            <a:ext cx="1038202" cy="778652"/>
          </a:xfrm>
          <a:prstGeom prst="rect">
            <a:avLst/>
          </a:prstGeom>
        </p:spPr>
      </p:pic>
    </p:spTree>
    <p:extLst>
      <p:ext uri="{BB962C8B-B14F-4D97-AF65-F5344CB8AC3E}">
        <p14:creationId xmlns:p14="http://schemas.microsoft.com/office/powerpoint/2010/main" val="303532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rgbClr val="D9D9D9"/>
                </a:solidFill>
              </a:rPr>
              <a:t>The E</a:t>
            </a:r>
            <a:r>
              <a:rPr lang="en-US" sz="3200" dirty="0" smtClean="0">
                <a:solidFill>
                  <a:srgbClr val="D9D9D9"/>
                </a:solidFill>
              </a:rPr>
              <a:t>nterprise </a:t>
            </a:r>
            <a:r>
              <a:rPr lang="en-US" sz="3200" dirty="0">
                <a:solidFill>
                  <a:srgbClr val="00AE9E"/>
                </a:solidFill>
              </a:rPr>
              <a:t>REVOLUTION</a:t>
            </a:r>
          </a:p>
        </p:txBody>
      </p:sp>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12</a:t>
            </a:fld>
            <a:endParaRPr lang="en-US">
              <a:solidFill>
                <a:srgbClr val="FFFFFF">
                  <a:lumMod val="65000"/>
                </a:srgbClr>
              </a:solidFill>
              <a:latin typeface="Arial"/>
            </a:endParaRPr>
          </a:p>
        </p:txBody>
      </p:sp>
      <p:pic>
        <p:nvPicPr>
          <p:cNvPr id="5" name="Picture 4"/>
          <p:cNvPicPr>
            <a:picLocks noChangeAspect="1"/>
          </p:cNvPicPr>
          <p:nvPr/>
        </p:nvPicPr>
        <p:blipFill>
          <a:blip r:embed="rId3"/>
          <a:stretch>
            <a:fillRect/>
          </a:stretch>
        </p:blipFill>
        <p:spPr>
          <a:xfrm>
            <a:off x="651140" y="3483290"/>
            <a:ext cx="840940" cy="700784"/>
          </a:xfrm>
          <a:prstGeom prst="rect">
            <a:avLst/>
          </a:prstGeom>
        </p:spPr>
      </p:pic>
      <p:pic>
        <p:nvPicPr>
          <p:cNvPr id="6" name="Picture 5"/>
          <p:cNvPicPr>
            <a:picLocks noChangeAspect="1"/>
          </p:cNvPicPr>
          <p:nvPr/>
        </p:nvPicPr>
        <p:blipFill>
          <a:blip r:embed="rId4"/>
          <a:stretch>
            <a:fillRect/>
          </a:stretch>
        </p:blipFill>
        <p:spPr>
          <a:xfrm>
            <a:off x="5015131" y="1280478"/>
            <a:ext cx="967275" cy="575864"/>
          </a:xfrm>
          <a:prstGeom prst="rect">
            <a:avLst/>
          </a:prstGeom>
        </p:spPr>
      </p:pic>
      <p:pic>
        <p:nvPicPr>
          <p:cNvPr id="8" name="Picture 7"/>
          <p:cNvPicPr>
            <a:picLocks noChangeAspect="1"/>
          </p:cNvPicPr>
          <p:nvPr/>
        </p:nvPicPr>
        <p:blipFill>
          <a:blip r:embed="rId5"/>
          <a:stretch>
            <a:fillRect/>
          </a:stretch>
        </p:blipFill>
        <p:spPr>
          <a:xfrm>
            <a:off x="4937415" y="2254659"/>
            <a:ext cx="1076771" cy="806539"/>
          </a:xfrm>
          <a:prstGeom prst="rect">
            <a:avLst/>
          </a:prstGeom>
        </p:spPr>
      </p:pic>
      <p:grpSp>
        <p:nvGrpSpPr>
          <p:cNvPr id="9" name="Group 8"/>
          <p:cNvGrpSpPr/>
          <p:nvPr/>
        </p:nvGrpSpPr>
        <p:grpSpPr>
          <a:xfrm>
            <a:off x="1929380" y="1313172"/>
            <a:ext cx="6502012" cy="2839411"/>
            <a:chOff x="2067990" y="1457018"/>
            <a:chExt cx="6502012" cy="2839411"/>
          </a:xfrm>
        </p:grpSpPr>
        <p:sp>
          <p:nvSpPr>
            <p:cNvPr id="10" name="TextBox 9"/>
            <p:cNvSpPr txBox="1"/>
            <p:nvPr/>
          </p:nvSpPr>
          <p:spPr>
            <a:xfrm>
              <a:off x="2067990" y="3611170"/>
              <a:ext cx="3008035" cy="646331"/>
            </a:xfrm>
            <a:prstGeom prst="rect">
              <a:avLst/>
            </a:prstGeom>
            <a:noFill/>
            <a:effectLst/>
          </p:spPr>
          <p:txBody>
            <a:bodyPr wrap="square" lIns="0" rIns="0" rtlCol="0">
              <a:spAutoFit/>
            </a:bodyPr>
            <a:lstStyle/>
            <a:p>
              <a:r>
                <a:rPr lang="en-US" dirty="0" smtClean="0">
                  <a:solidFill>
                    <a:srgbClr val="FFFFFF"/>
                  </a:solidFill>
                  <a:latin typeface="Arial"/>
                  <a:cs typeface="Arial"/>
                </a:rPr>
                <a:t>DevOps adoption with PCF</a:t>
              </a:r>
            </a:p>
            <a:p>
              <a:r>
                <a:rPr lang="en-US" dirty="0" smtClean="0">
                  <a:solidFill>
                    <a:srgbClr val="FFFFFF"/>
                  </a:solidFill>
                  <a:latin typeface="Arial"/>
                  <a:cs typeface="Arial"/>
                </a:rPr>
                <a:t>Automated build pipeline</a:t>
              </a:r>
              <a:endParaRPr lang="en-US" dirty="0">
                <a:solidFill>
                  <a:srgbClr val="FFFFFF"/>
                </a:solidFill>
                <a:latin typeface="Arial"/>
                <a:cs typeface="Arial"/>
              </a:endParaRPr>
            </a:p>
          </p:txBody>
        </p:sp>
        <p:sp>
          <p:nvSpPr>
            <p:cNvPr id="11" name="TextBox 10"/>
            <p:cNvSpPr txBox="1"/>
            <p:nvPr/>
          </p:nvSpPr>
          <p:spPr>
            <a:xfrm>
              <a:off x="6399248" y="1457018"/>
              <a:ext cx="1560286" cy="369332"/>
            </a:xfrm>
            <a:prstGeom prst="rect">
              <a:avLst/>
            </a:prstGeom>
            <a:noFill/>
            <a:effectLst/>
          </p:spPr>
          <p:txBody>
            <a:bodyPr wrap="square" lIns="0" rIns="0" rtlCol="0">
              <a:spAutoFit/>
            </a:bodyPr>
            <a:lstStyle/>
            <a:p>
              <a:r>
                <a:rPr lang="en-US" dirty="0" smtClean="0">
                  <a:solidFill>
                    <a:srgbClr val="FFFFFF"/>
                  </a:solidFill>
                  <a:latin typeface="Arial"/>
                  <a:cs typeface="Arial"/>
                </a:rPr>
                <a:t>Spring + PCF</a:t>
              </a:r>
              <a:endParaRPr lang="en-US" dirty="0">
                <a:solidFill>
                  <a:srgbClr val="FFFFFF"/>
                </a:solidFill>
                <a:latin typeface="Arial"/>
                <a:cs typeface="Arial"/>
              </a:endParaRPr>
            </a:p>
          </p:txBody>
        </p:sp>
        <p:sp>
          <p:nvSpPr>
            <p:cNvPr id="12" name="TextBox 11"/>
            <p:cNvSpPr txBox="1"/>
            <p:nvPr/>
          </p:nvSpPr>
          <p:spPr>
            <a:xfrm>
              <a:off x="6374017" y="2416614"/>
              <a:ext cx="2195985" cy="646331"/>
            </a:xfrm>
            <a:prstGeom prst="rect">
              <a:avLst/>
            </a:prstGeom>
            <a:noFill/>
            <a:effectLst/>
          </p:spPr>
          <p:txBody>
            <a:bodyPr wrap="square" lIns="0" rIns="0" rtlCol="0">
              <a:spAutoFit/>
            </a:bodyPr>
            <a:lstStyle/>
            <a:p>
              <a:r>
                <a:rPr lang="en-US" dirty="0" smtClean="0">
                  <a:solidFill>
                    <a:srgbClr val="FFFFFF"/>
                  </a:solidFill>
                  <a:latin typeface="Arial"/>
                  <a:cs typeface="Arial"/>
                </a:rPr>
                <a:t>Agile software transformation</a:t>
              </a:r>
              <a:endParaRPr lang="en-US" dirty="0">
                <a:solidFill>
                  <a:srgbClr val="FFFFFF"/>
                </a:solidFill>
                <a:latin typeface="Arial"/>
                <a:cs typeface="Arial"/>
              </a:endParaRPr>
            </a:p>
          </p:txBody>
        </p:sp>
        <p:sp>
          <p:nvSpPr>
            <p:cNvPr id="13" name="TextBox 12"/>
            <p:cNvSpPr txBox="1"/>
            <p:nvPr/>
          </p:nvSpPr>
          <p:spPr>
            <a:xfrm>
              <a:off x="6399248" y="3650098"/>
              <a:ext cx="1993803" cy="646331"/>
            </a:xfrm>
            <a:prstGeom prst="rect">
              <a:avLst/>
            </a:prstGeom>
            <a:noFill/>
            <a:effectLst/>
          </p:spPr>
          <p:txBody>
            <a:bodyPr wrap="square" lIns="0" rIns="0" rtlCol="0">
              <a:spAutoFit/>
            </a:bodyPr>
            <a:lstStyle/>
            <a:p>
              <a:r>
                <a:rPr lang="en-US" dirty="0" smtClean="0">
                  <a:solidFill>
                    <a:srgbClr val="FFFFFF"/>
                  </a:solidFill>
                  <a:latin typeface="Arial"/>
                  <a:cs typeface="Arial"/>
                </a:rPr>
                <a:t>Major IT transformation</a:t>
              </a:r>
              <a:endParaRPr lang="en-US" dirty="0">
                <a:solidFill>
                  <a:srgbClr val="FFFFFF"/>
                </a:solidFill>
                <a:latin typeface="Arial"/>
                <a:cs typeface="Arial"/>
              </a:endParaRPr>
            </a:p>
          </p:txBody>
        </p:sp>
        <p:sp>
          <p:nvSpPr>
            <p:cNvPr id="14" name="TextBox 13"/>
            <p:cNvSpPr txBox="1"/>
            <p:nvPr/>
          </p:nvSpPr>
          <p:spPr>
            <a:xfrm>
              <a:off x="2067991" y="1457018"/>
              <a:ext cx="2027781" cy="369332"/>
            </a:xfrm>
            <a:prstGeom prst="rect">
              <a:avLst/>
            </a:prstGeom>
            <a:noFill/>
            <a:effectLst/>
          </p:spPr>
          <p:txBody>
            <a:bodyPr wrap="square" lIns="0" rIns="0" rtlCol="0">
              <a:spAutoFit/>
            </a:bodyPr>
            <a:lstStyle/>
            <a:p>
              <a:r>
                <a:rPr lang="en-US" dirty="0" smtClean="0">
                  <a:solidFill>
                    <a:srgbClr val="FFFFFF"/>
                  </a:solidFill>
                  <a:latin typeface="Arial"/>
                  <a:cs typeface="Arial"/>
                </a:rPr>
                <a:t>700+ apps </a:t>
              </a:r>
              <a:endParaRPr lang="en-US" dirty="0">
                <a:solidFill>
                  <a:srgbClr val="FFFFFF"/>
                </a:solidFill>
                <a:latin typeface="Arial"/>
                <a:cs typeface="Arial"/>
              </a:endParaRPr>
            </a:p>
          </p:txBody>
        </p:sp>
        <p:sp>
          <p:nvSpPr>
            <p:cNvPr id="15" name="TextBox 14"/>
            <p:cNvSpPr txBox="1"/>
            <p:nvPr/>
          </p:nvSpPr>
          <p:spPr>
            <a:xfrm>
              <a:off x="2074438" y="2416461"/>
              <a:ext cx="2330210" cy="646331"/>
            </a:xfrm>
            <a:prstGeom prst="rect">
              <a:avLst/>
            </a:prstGeom>
            <a:noFill/>
            <a:effectLst/>
          </p:spPr>
          <p:txBody>
            <a:bodyPr wrap="square" lIns="0" rIns="0" rtlCol="0">
              <a:spAutoFit/>
            </a:bodyPr>
            <a:lstStyle/>
            <a:p>
              <a:r>
                <a:rPr lang="en-US" dirty="0" smtClean="0">
                  <a:solidFill>
                    <a:srgbClr val="FFFFFF"/>
                  </a:solidFill>
                  <a:latin typeface="Arial"/>
                  <a:cs typeface="Arial"/>
                </a:rPr>
                <a:t>Re-writing software the modern way</a:t>
              </a:r>
              <a:endParaRPr lang="en-US" dirty="0">
                <a:solidFill>
                  <a:srgbClr val="FFFFFF"/>
                </a:solidFill>
                <a:latin typeface="Arial"/>
                <a:cs typeface="Arial"/>
              </a:endParaRPr>
            </a:p>
          </p:txBody>
        </p:sp>
      </p:grpSp>
      <p:pic>
        <p:nvPicPr>
          <p:cNvPr id="16" name="Picture 15"/>
          <p:cNvPicPr>
            <a:picLocks noChangeAspect="1"/>
          </p:cNvPicPr>
          <p:nvPr/>
        </p:nvPicPr>
        <p:blipFill>
          <a:blip r:embed="rId6"/>
          <a:stretch>
            <a:fillRect/>
          </a:stretch>
        </p:blipFill>
        <p:spPr>
          <a:xfrm>
            <a:off x="4945872" y="3494354"/>
            <a:ext cx="1094985" cy="685052"/>
          </a:xfrm>
          <a:prstGeom prst="rect">
            <a:avLst/>
          </a:prstGeom>
        </p:spPr>
      </p:pic>
      <p:grpSp>
        <p:nvGrpSpPr>
          <p:cNvPr id="17" name="Group 16"/>
          <p:cNvGrpSpPr/>
          <p:nvPr/>
        </p:nvGrpSpPr>
        <p:grpSpPr>
          <a:xfrm>
            <a:off x="1822640" y="1181282"/>
            <a:ext cx="4252803" cy="3018139"/>
            <a:chOff x="1987052" y="1215463"/>
            <a:chExt cx="4252803" cy="3018139"/>
          </a:xfrm>
        </p:grpSpPr>
        <p:cxnSp>
          <p:nvCxnSpPr>
            <p:cNvPr id="18" name="Straight Connector 17"/>
            <p:cNvCxnSpPr/>
            <p:nvPr/>
          </p:nvCxnSpPr>
          <p:spPr>
            <a:xfrm flipV="1">
              <a:off x="2012139" y="126612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6239855" y="2328089"/>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6239855" y="121546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987052" y="338247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2004791" y="225633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6239855" y="3498815"/>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4" name="Picture 23" descr="Comcast.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29175" y="1303552"/>
            <a:ext cx="1682970" cy="424950"/>
          </a:xfrm>
          <a:prstGeom prst="rect">
            <a:avLst/>
          </a:prstGeom>
        </p:spPr>
      </p:pic>
      <p:pic>
        <p:nvPicPr>
          <p:cNvPr id="25" name="Picture 24"/>
          <p:cNvPicPr>
            <a:picLocks noChangeAspect="1"/>
          </p:cNvPicPr>
          <p:nvPr/>
        </p:nvPicPr>
        <p:blipFill>
          <a:blip r:embed="rId8"/>
          <a:stretch>
            <a:fillRect/>
          </a:stretch>
        </p:blipFill>
        <p:spPr>
          <a:xfrm>
            <a:off x="742387" y="2178291"/>
            <a:ext cx="1038202" cy="778652"/>
          </a:xfrm>
          <a:prstGeom prst="rect">
            <a:avLst/>
          </a:prstGeom>
        </p:spPr>
      </p:pic>
    </p:spTree>
    <p:extLst>
      <p:ext uri="{BB962C8B-B14F-4D97-AF65-F5344CB8AC3E}">
        <p14:creationId xmlns:p14="http://schemas.microsoft.com/office/powerpoint/2010/main" val="137739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rgbClr val="D9D9D9"/>
                </a:solidFill>
              </a:rPr>
              <a:t>Software is </a:t>
            </a:r>
            <a:r>
              <a:rPr lang="en-US" sz="3200" dirty="0">
                <a:solidFill>
                  <a:srgbClr val="00AE9E"/>
                </a:solidFill>
              </a:rPr>
              <a:t>CHANGING</a:t>
            </a:r>
          </a:p>
        </p:txBody>
      </p:sp>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13</a:t>
            </a:fld>
            <a:endParaRPr lang="en-US">
              <a:solidFill>
                <a:srgbClr val="FFFFFF">
                  <a:lumMod val="65000"/>
                </a:srgbClr>
              </a:solidFill>
              <a:latin typeface="Arial"/>
            </a:endParaRPr>
          </a:p>
        </p:txBody>
      </p:sp>
      <p:pic>
        <p:nvPicPr>
          <p:cNvPr id="5" name="Picture 4"/>
          <p:cNvPicPr>
            <a:picLocks noChangeAspect="1"/>
          </p:cNvPicPr>
          <p:nvPr/>
        </p:nvPicPr>
        <p:blipFill rotWithShape="1">
          <a:blip r:embed="rId3"/>
          <a:srcRect b="13308"/>
          <a:stretch/>
        </p:blipFill>
        <p:spPr>
          <a:xfrm>
            <a:off x="1228094" y="1133081"/>
            <a:ext cx="1546468" cy="833728"/>
          </a:xfrm>
          <a:prstGeom prst="rect">
            <a:avLst/>
          </a:prstGeom>
        </p:spPr>
      </p:pic>
      <p:pic>
        <p:nvPicPr>
          <p:cNvPr id="6" name="Shape 1051"/>
          <p:cNvPicPr preferRelativeResize="0"/>
          <p:nvPr/>
        </p:nvPicPr>
        <p:blipFill rotWithShape="1">
          <a:blip r:embed="rId4">
            <a:alphaModFix/>
          </a:blip>
          <a:srcRect/>
          <a:stretch/>
        </p:blipFill>
        <p:spPr>
          <a:xfrm>
            <a:off x="6657675" y="765942"/>
            <a:ext cx="987420" cy="951612"/>
          </a:xfrm>
          <a:prstGeom prst="rect">
            <a:avLst/>
          </a:prstGeom>
          <a:noFill/>
          <a:ln>
            <a:noFill/>
          </a:ln>
        </p:spPr>
      </p:pic>
      <p:pic>
        <p:nvPicPr>
          <p:cNvPr id="7" name="Picture 6"/>
          <p:cNvPicPr>
            <a:picLocks noChangeAspect="1"/>
          </p:cNvPicPr>
          <p:nvPr/>
        </p:nvPicPr>
        <p:blipFill>
          <a:blip r:embed="rId5"/>
          <a:stretch>
            <a:fillRect/>
          </a:stretch>
        </p:blipFill>
        <p:spPr>
          <a:xfrm>
            <a:off x="6062775" y="2474172"/>
            <a:ext cx="1896052" cy="1896052"/>
          </a:xfrm>
          <a:prstGeom prst="rect">
            <a:avLst/>
          </a:prstGeom>
        </p:spPr>
      </p:pic>
      <p:pic>
        <p:nvPicPr>
          <p:cNvPr id="8" name="Picture 7"/>
          <p:cNvPicPr>
            <a:picLocks noChangeAspect="1"/>
          </p:cNvPicPr>
          <p:nvPr/>
        </p:nvPicPr>
        <p:blipFill>
          <a:blip r:embed="rId6"/>
          <a:stretch>
            <a:fillRect/>
          </a:stretch>
        </p:blipFill>
        <p:spPr>
          <a:xfrm>
            <a:off x="4223648" y="3336739"/>
            <a:ext cx="786796" cy="786794"/>
          </a:xfrm>
          <a:prstGeom prst="rect">
            <a:avLst/>
          </a:prstGeom>
        </p:spPr>
      </p:pic>
      <p:pic>
        <p:nvPicPr>
          <p:cNvPr id="9" name="Picture 8"/>
          <p:cNvPicPr>
            <a:picLocks noChangeAspect="1"/>
          </p:cNvPicPr>
          <p:nvPr/>
        </p:nvPicPr>
        <p:blipFill>
          <a:blip r:embed="rId7"/>
          <a:stretch>
            <a:fillRect/>
          </a:stretch>
        </p:blipFill>
        <p:spPr>
          <a:xfrm>
            <a:off x="381335" y="2144889"/>
            <a:ext cx="2979216" cy="973667"/>
          </a:xfrm>
          <a:prstGeom prst="rect">
            <a:avLst/>
          </a:prstGeom>
        </p:spPr>
      </p:pic>
      <p:pic>
        <p:nvPicPr>
          <p:cNvPr id="10" name="Picture 9"/>
          <p:cNvPicPr>
            <a:picLocks noChangeAspect="1"/>
          </p:cNvPicPr>
          <p:nvPr/>
        </p:nvPicPr>
        <p:blipFill>
          <a:blip r:embed="rId8"/>
          <a:stretch>
            <a:fillRect/>
          </a:stretch>
        </p:blipFill>
        <p:spPr>
          <a:xfrm>
            <a:off x="-2000596" y="1133081"/>
            <a:ext cx="929673" cy="820758"/>
          </a:xfrm>
          <a:prstGeom prst="rect">
            <a:avLst/>
          </a:prstGeom>
        </p:spPr>
      </p:pic>
      <p:pic>
        <p:nvPicPr>
          <p:cNvPr id="13" name="Picture 12"/>
          <p:cNvPicPr>
            <a:picLocks noChangeAspect="1"/>
          </p:cNvPicPr>
          <p:nvPr/>
        </p:nvPicPr>
        <p:blipFill>
          <a:blip r:embed="rId9"/>
          <a:stretch>
            <a:fillRect/>
          </a:stretch>
        </p:blipFill>
        <p:spPr>
          <a:xfrm>
            <a:off x="3853820" y="1474300"/>
            <a:ext cx="1578428" cy="1578428"/>
          </a:xfrm>
          <a:prstGeom prst="rect">
            <a:avLst/>
          </a:prstGeom>
        </p:spPr>
      </p:pic>
      <p:sp>
        <p:nvSpPr>
          <p:cNvPr id="14" name="TextBox 13"/>
          <p:cNvSpPr txBox="1"/>
          <p:nvPr/>
        </p:nvSpPr>
        <p:spPr>
          <a:xfrm>
            <a:off x="3660780" y="4123196"/>
            <a:ext cx="1837598" cy="369332"/>
          </a:xfrm>
          <a:prstGeom prst="rect">
            <a:avLst/>
          </a:prstGeom>
          <a:noFill/>
        </p:spPr>
        <p:txBody>
          <a:bodyPr wrap="square" rtlCol="0">
            <a:spAutoFit/>
          </a:bodyPr>
          <a:lstStyle/>
          <a:p>
            <a:pPr algn="ctr"/>
            <a:r>
              <a:rPr lang="en-US" b="1" dirty="0" smtClean="0">
                <a:solidFill>
                  <a:srgbClr val="FFFFFF"/>
                </a:solidFill>
                <a:latin typeface="Arial"/>
                <a:cs typeface="Arial"/>
              </a:rPr>
              <a:t>Spring Boot</a:t>
            </a:r>
          </a:p>
        </p:txBody>
      </p:sp>
      <p:sp>
        <p:nvSpPr>
          <p:cNvPr id="15" name="TextBox 14"/>
          <p:cNvSpPr txBox="1"/>
          <p:nvPr/>
        </p:nvSpPr>
        <p:spPr>
          <a:xfrm>
            <a:off x="5972904" y="1717554"/>
            <a:ext cx="2686788" cy="369332"/>
          </a:xfrm>
          <a:prstGeom prst="rect">
            <a:avLst/>
          </a:prstGeom>
          <a:noFill/>
        </p:spPr>
        <p:txBody>
          <a:bodyPr wrap="square" rtlCol="0">
            <a:spAutoFit/>
          </a:bodyPr>
          <a:lstStyle/>
          <a:p>
            <a:pPr algn="ctr"/>
            <a:r>
              <a:rPr lang="en-US" b="1" dirty="0" smtClean="0">
                <a:solidFill>
                  <a:srgbClr val="FFFFFF"/>
                </a:solidFill>
                <a:latin typeface="Arial"/>
                <a:cs typeface="Arial"/>
              </a:rPr>
              <a:t>Continuous Delivery</a:t>
            </a:r>
          </a:p>
        </p:txBody>
      </p:sp>
      <p:pic>
        <p:nvPicPr>
          <p:cNvPr id="4" name="Picture 3"/>
          <p:cNvPicPr>
            <a:picLocks noChangeAspect="1"/>
          </p:cNvPicPr>
          <p:nvPr/>
        </p:nvPicPr>
        <p:blipFill>
          <a:blip r:embed="rId10"/>
          <a:stretch>
            <a:fillRect/>
          </a:stretch>
        </p:blipFill>
        <p:spPr>
          <a:xfrm>
            <a:off x="454239" y="3244000"/>
            <a:ext cx="2906312" cy="1483221"/>
          </a:xfrm>
          <a:prstGeom prst="rect">
            <a:avLst/>
          </a:prstGeom>
        </p:spPr>
      </p:pic>
    </p:spTree>
    <p:extLst>
      <p:ext uri="{BB962C8B-B14F-4D97-AF65-F5344CB8AC3E}">
        <p14:creationId xmlns:p14="http://schemas.microsoft.com/office/powerpoint/2010/main" val="315733087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51"/>
          <p:cNvSpPr/>
          <p:nvPr/>
        </p:nvSpPr>
        <p:spPr>
          <a:xfrm>
            <a:off x="1" y="2724150"/>
            <a:ext cx="9143999" cy="2419349"/>
          </a:xfrm>
          <a:prstGeom prst="rect">
            <a:avLst/>
          </a:prstGeom>
          <a:solidFill>
            <a:srgbClr val="008774"/>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grpSp>
        <p:nvGrpSpPr>
          <p:cNvPr id="6" name="Group 5"/>
          <p:cNvGrpSpPr/>
          <p:nvPr/>
        </p:nvGrpSpPr>
        <p:grpSpPr>
          <a:xfrm>
            <a:off x="3048001" y="54678"/>
            <a:ext cx="3048000" cy="5076122"/>
            <a:chOff x="3048001" y="0"/>
            <a:chExt cx="3048000" cy="5143500"/>
          </a:xfrm>
        </p:grpSpPr>
        <p:cxnSp>
          <p:nvCxnSpPr>
            <p:cNvPr id="14" name="Straight Connector 13"/>
            <p:cNvCxnSpPr/>
            <p:nvPr/>
          </p:nvCxnSpPr>
          <p:spPr>
            <a:xfrm flipV="1">
              <a:off x="3048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096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087007" y="86653"/>
            <a:ext cx="2926444" cy="4806349"/>
            <a:chOff x="3087007" y="86653"/>
            <a:chExt cx="2926444" cy="4806349"/>
          </a:xfrm>
        </p:grpSpPr>
        <p:sp>
          <p:nvSpPr>
            <p:cNvPr id="11" name="TextBox 10"/>
            <p:cNvSpPr txBox="1"/>
            <p:nvPr/>
          </p:nvSpPr>
          <p:spPr>
            <a:xfrm>
              <a:off x="3087007" y="86653"/>
              <a:ext cx="2926444"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Continuous Delivery</a:t>
              </a:r>
              <a:endParaRPr lang="en-US" sz="2200" b="1" dirty="0">
                <a:solidFill>
                  <a:srgbClr val="00AE9E"/>
                </a:solidFill>
                <a:latin typeface="Georgia"/>
                <a:cs typeface="Georgia"/>
              </a:endParaRPr>
            </a:p>
          </p:txBody>
        </p:sp>
        <p:grpSp>
          <p:nvGrpSpPr>
            <p:cNvPr id="32" name="Group 31"/>
            <p:cNvGrpSpPr/>
            <p:nvPr/>
          </p:nvGrpSpPr>
          <p:grpSpPr>
            <a:xfrm>
              <a:off x="3087007" y="568935"/>
              <a:ext cx="2926444" cy="4324067"/>
              <a:chOff x="3087007" y="568935"/>
              <a:chExt cx="2926444" cy="4324067"/>
            </a:xfrm>
          </p:grpSpPr>
          <p:pic>
            <p:nvPicPr>
              <p:cNvPr id="13" name="Picture 12"/>
              <p:cNvPicPr>
                <a:picLocks noChangeAspect="1"/>
              </p:cNvPicPr>
              <p:nvPr/>
            </p:nvPicPr>
            <p:blipFill>
              <a:blip r:embed="rId3"/>
              <a:stretch>
                <a:fillRect/>
              </a:stretch>
            </p:blipFill>
            <p:spPr>
              <a:xfrm>
                <a:off x="3868369" y="1288557"/>
                <a:ext cx="1391710" cy="1338182"/>
              </a:xfrm>
              <a:prstGeom prst="rect">
                <a:avLst/>
              </a:prstGeom>
            </p:spPr>
          </p:pic>
          <p:sp>
            <p:nvSpPr>
              <p:cNvPr id="19" name="TextBox 18"/>
              <p:cNvSpPr txBox="1"/>
              <p:nvPr/>
            </p:nvSpPr>
            <p:spPr>
              <a:xfrm>
                <a:off x="3087007" y="568935"/>
                <a:ext cx="2926443" cy="561692"/>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Release once every 6 months</a:t>
                </a:r>
              </a:p>
              <a:p>
                <a:pPr algn="ctr">
                  <a:spcAft>
                    <a:spcPts val="300"/>
                  </a:spcAft>
                </a:pPr>
                <a:r>
                  <a:rPr lang="en-US" sz="1400" dirty="0" smtClean="0">
                    <a:solidFill>
                      <a:srgbClr val="D9D9D9"/>
                    </a:solidFill>
                    <a:latin typeface="Arial"/>
                    <a:cs typeface="Arial"/>
                  </a:rPr>
                  <a:t>More Bugs in production</a:t>
                </a:r>
                <a:endParaRPr lang="en-US" sz="1400" dirty="0">
                  <a:solidFill>
                    <a:srgbClr val="D9D9D9"/>
                  </a:solidFill>
                  <a:latin typeface="Georgia"/>
                  <a:cs typeface="Georgia"/>
                </a:endParaRPr>
              </a:p>
            </p:txBody>
          </p:sp>
          <p:pic>
            <p:nvPicPr>
              <p:cNvPr id="16" name="Picture 15"/>
              <p:cNvPicPr>
                <a:picLocks noChangeAspect="1"/>
              </p:cNvPicPr>
              <p:nvPr/>
            </p:nvPicPr>
            <p:blipFill>
              <a:blip r:embed="rId4"/>
              <a:stretch>
                <a:fillRect/>
              </a:stretch>
            </p:blipFill>
            <p:spPr>
              <a:xfrm>
                <a:off x="3694984" y="3321894"/>
                <a:ext cx="1790332" cy="1571108"/>
              </a:xfrm>
              <a:prstGeom prst="rect">
                <a:avLst/>
              </a:prstGeom>
            </p:spPr>
          </p:pic>
          <p:sp>
            <p:nvSpPr>
              <p:cNvPr id="20" name="TextBox 19"/>
              <p:cNvSpPr txBox="1"/>
              <p:nvPr/>
            </p:nvSpPr>
            <p:spPr>
              <a:xfrm>
                <a:off x="3087007" y="2729424"/>
                <a:ext cx="2926444" cy="592470"/>
              </a:xfrm>
              <a:prstGeom prst="rect">
                <a:avLst/>
              </a:prstGeom>
              <a:noFill/>
              <a:effectLst/>
            </p:spPr>
            <p:txBody>
              <a:bodyPr wrap="square" rtlCol="0">
                <a:spAutoFit/>
              </a:bodyPr>
              <a:lstStyle/>
              <a:p>
                <a:pPr algn="ctr">
                  <a:spcAft>
                    <a:spcPts val="300"/>
                  </a:spcAft>
                </a:pPr>
                <a:r>
                  <a:rPr lang="en-US" sz="1600" b="1" dirty="0" smtClean="0">
                    <a:solidFill>
                      <a:srgbClr val="FFFFFF"/>
                    </a:solidFill>
                    <a:latin typeface="Arial"/>
                    <a:cs typeface="Arial"/>
                  </a:rPr>
                  <a:t>Release early and often</a:t>
                </a:r>
              </a:p>
              <a:p>
                <a:pPr algn="ctr">
                  <a:spcAft>
                    <a:spcPts val="300"/>
                  </a:spcAft>
                </a:pPr>
                <a:r>
                  <a:rPr lang="en-US" sz="1400" dirty="0" smtClean="0">
                    <a:solidFill>
                      <a:srgbClr val="FFFFFF"/>
                    </a:solidFill>
                    <a:latin typeface="Arial"/>
                    <a:cs typeface="Arial"/>
                  </a:rPr>
                  <a:t>Higher Quality of Code</a:t>
                </a:r>
                <a:endParaRPr lang="en-US" sz="1400" dirty="0">
                  <a:solidFill>
                    <a:srgbClr val="FFFFFF"/>
                  </a:solidFill>
                  <a:latin typeface="Georgia"/>
                  <a:cs typeface="Georgia"/>
                </a:endParaRPr>
              </a:p>
            </p:txBody>
          </p:sp>
        </p:grpSp>
      </p:grpSp>
      <p:grpSp>
        <p:nvGrpSpPr>
          <p:cNvPr id="2" name="Group 1"/>
          <p:cNvGrpSpPr/>
          <p:nvPr/>
        </p:nvGrpSpPr>
        <p:grpSpPr>
          <a:xfrm>
            <a:off x="1" y="67377"/>
            <a:ext cx="3048000" cy="4721071"/>
            <a:chOff x="1" y="67377"/>
            <a:chExt cx="3048000" cy="4721071"/>
          </a:xfrm>
        </p:grpSpPr>
        <p:sp>
          <p:nvSpPr>
            <p:cNvPr id="5" name="TextBox 4"/>
            <p:cNvSpPr txBox="1"/>
            <p:nvPr/>
          </p:nvSpPr>
          <p:spPr>
            <a:xfrm>
              <a:off x="440615" y="67377"/>
              <a:ext cx="2240982"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DevOps</a:t>
              </a:r>
              <a:endParaRPr lang="en-US" sz="2200" b="1" dirty="0">
                <a:solidFill>
                  <a:srgbClr val="00AE9E"/>
                </a:solidFill>
                <a:latin typeface="Georgia"/>
                <a:cs typeface="Georgia"/>
              </a:endParaRPr>
            </a:p>
          </p:txBody>
        </p:sp>
        <p:grpSp>
          <p:nvGrpSpPr>
            <p:cNvPr id="31" name="Group 30"/>
            <p:cNvGrpSpPr/>
            <p:nvPr/>
          </p:nvGrpSpPr>
          <p:grpSpPr>
            <a:xfrm>
              <a:off x="1" y="568935"/>
              <a:ext cx="3048000" cy="4219513"/>
              <a:chOff x="1" y="568935"/>
              <a:chExt cx="3048000" cy="4219513"/>
            </a:xfrm>
          </p:grpSpPr>
          <p:sp>
            <p:nvSpPr>
              <p:cNvPr id="25" name="TextBox 24"/>
              <p:cNvSpPr txBox="1"/>
              <p:nvPr/>
            </p:nvSpPr>
            <p:spPr>
              <a:xfrm>
                <a:off x="1" y="568935"/>
                <a:ext cx="3048000" cy="777136"/>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Not my problem</a:t>
                </a:r>
              </a:p>
              <a:p>
                <a:pPr algn="ctr">
                  <a:spcAft>
                    <a:spcPts val="300"/>
                  </a:spcAft>
                </a:pPr>
                <a:r>
                  <a:rPr lang="en-US" sz="1400" dirty="0" smtClean="0">
                    <a:solidFill>
                      <a:srgbClr val="D9D9D9"/>
                    </a:solidFill>
                    <a:latin typeface="Arial"/>
                    <a:cs typeface="Arial"/>
                  </a:rPr>
                  <a:t>Separate tools, varied incentives, opaque process</a:t>
                </a:r>
                <a:endParaRPr lang="en-US" sz="1400" dirty="0">
                  <a:solidFill>
                    <a:srgbClr val="D9D9D9"/>
                  </a:solidFill>
                  <a:latin typeface="Georgia"/>
                  <a:cs typeface="Georgia"/>
                </a:endParaRPr>
              </a:p>
            </p:txBody>
          </p:sp>
          <p:sp>
            <p:nvSpPr>
              <p:cNvPr id="26" name="TextBox 25"/>
              <p:cNvSpPr txBox="1"/>
              <p:nvPr/>
            </p:nvSpPr>
            <p:spPr>
              <a:xfrm>
                <a:off x="1" y="2735319"/>
                <a:ext cx="2832022" cy="777136"/>
              </a:xfrm>
              <a:prstGeom prst="rect">
                <a:avLst/>
              </a:prstGeom>
              <a:noFill/>
              <a:effectLst/>
            </p:spPr>
            <p:txBody>
              <a:bodyPr wrap="square" rtlCol="0">
                <a:spAutoFit/>
              </a:bodyPr>
              <a:lstStyle/>
              <a:p>
                <a:pPr algn="ctr">
                  <a:spcAft>
                    <a:spcPts val="300"/>
                  </a:spcAft>
                </a:pPr>
                <a:r>
                  <a:rPr lang="en-US" sz="1400" b="1" dirty="0" smtClean="0">
                    <a:solidFill>
                      <a:srgbClr val="FFFFFF"/>
                    </a:solidFill>
                    <a:latin typeface="Arial"/>
                    <a:cs typeface="Arial"/>
                  </a:rPr>
                  <a:t>Shared responsibility</a:t>
                </a:r>
              </a:p>
              <a:p>
                <a:pPr algn="ctr">
                  <a:spcAft>
                    <a:spcPts val="300"/>
                  </a:spcAft>
                </a:pPr>
                <a:r>
                  <a:rPr lang="en-US" sz="1400" dirty="0" smtClean="0">
                    <a:solidFill>
                      <a:srgbClr val="FFFFFF"/>
                    </a:solidFill>
                    <a:latin typeface="Arial"/>
                    <a:cs typeface="Arial"/>
                  </a:rPr>
                  <a:t>Common incentives, tools, process and culture</a:t>
                </a:r>
                <a:endParaRPr lang="en-US" sz="1400" dirty="0">
                  <a:solidFill>
                    <a:srgbClr val="FFFFFF"/>
                  </a:solidFill>
                  <a:latin typeface="Georgia"/>
                  <a:cs typeface="Georgia"/>
                </a:endParaRPr>
              </a:p>
            </p:txBody>
          </p:sp>
          <p:pic>
            <p:nvPicPr>
              <p:cNvPr id="28" name="Picture 27"/>
              <p:cNvPicPr>
                <a:picLocks noChangeAspect="1"/>
              </p:cNvPicPr>
              <p:nvPr/>
            </p:nvPicPr>
            <p:blipFill>
              <a:blip r:embed="rId5"/>
              <a:stretch>
                <a:fillRect/>
              </a:stretch>
            </p:blipFill>
            <p:spPr>
              <a:xfrm>
                <a:off x="809529" y="1376530"/>
                <a:ext cx="1477502" cy="1243490"/>
              </a:xfrm>
              <a:prstGeom prst="rect">
                <a:avLst/>
              </a:prstGeom>
            </p:spPr>
          </p:pic>
          <p:pic>
            <p:nvPicPr>
              <p:cNvPr id="29" name="Picture 28"/>
              <p:cNvPicPr>
                <a:picLocks noChangeAspect="1"/>
              </p:cNvPicPr>
              <p:nvPr/>
            </p:nvPicPr>
            <p:blipFill>
              <a:blip r:embed="rId6"/>
              <a:stretch>
                <a:fillRect/>
              </a:stretch>
            </p:blipFill>
            <p:spPr>
              <a:xfrm>
                <a:off x="586350" y="3825406"/>
                <a:ext cx="1926084" cy="963042"/>
              </a:xfrm>
              <a:prstGeom prst="rect">
                <a:avLst/>
              </a:prstGeom>
            </p:spPr>
          </p:pic>
        </p:grpSp>
      </p:grpSp>
      <p:grpSp>
        <p:nvGrpSpPr>
          <p:cNvPr id="8" name="Group 7"/>
          <p:cNvGrpSpPr/>
          <p:nvPr/>
        </p:nvGrpSpPr>
        <p:grpSpPr>
          <a:xfrm>
            <a:off x="6096001" y="86653"/>
            <a:ext cx="3047999" cy="4896873"/>
            <a:chOff x="6108701" y="86653"/>
            <a:chExt cx="3047999" cy="4896873"/>
          </a:xfrm>
        </p:grpSpPr>
        <p:sp>
          <p:nvSpPr>
            <p:cNvPr id="12" name="TextBox 11"/>
            <p:cNvSpPr txBox="1"/>
            <p:nvPr/>
          </p:nvSpPr>
          <p:spPr>
            <a:xfrm>
              <a:off x="6574750" y="86653"/>
              <a:ext cx="2240982"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Microservices</a:t>
              </a:r>
              <a:endParaRPr lang="en-US" sz="2200" b="1" dirty="0">
                <a:solidFill>
                  <a:srgbClr val="00AE9E"/>
                </a:solidFill>
                <a:latin typeface="Georgia"/>
                <a:cs typeface="Georgia"/>
              </a:endParaRPr>
            </a:p>
          </p:txBody>
        </p:sp>
        <p:grpSp>
          <p:nvGrpSpPr>
            <p:cNvPr id="33" name="Group 32"/>
            <p:cNvGrpSpPr/>
            <p:nvPr/>
          </p:nvGrpSpPr>
          <p:grpSpPr>
            <a:xfrm>
              <a:off x="6108701" y="568935"/>
              <a:ext cx="3047999" cy="4414591"/>
              <a:chOff x="6108701" y="568935"/>
              <a:chExt cx="3047999" cy="4414591"/>
            </a:xfrm>
          </p:grpSpPr>
          <p:sp>
            <p:nvSpPr>
              <p:cNvPr id="22" name="TextBox 21"/>
              <p:cNvSpPr txBox="1"/>
              <p:nvPr/>
            </p:nvSpPr>
            <p:spPr>
              <a:xfrm>
                <a:off x="6108701" y="568935"/>
                <a:ext cx="3047999" cy="561692"/>
              </a:xfrm>
              <a:prstGeom prst="rect">
                <a:avLst/>
              </a:prstGeom>
              <a:noFill/>
              <a:effectLst/>
            </p:spPr>
            <p:txBody>
              <a:bodyPr wrap="square" rtlCol="0">
                <a:spAutoFit/>
              </a:bodyPr>
              <a:lstStyle/>
              <a:p>
                <a:pPr algn="ctr">
                  <a:spcAft>
                    <a:spcPts val="300"/>
                  </a:spcAft>
                </a:pPr>
                <a:r>
                  <a:rPr lang="en-US" sz="1400" b="1" dirty="0" smtClean="0">
                    <a:solidFill>
                      <a:srgbClr val="FFFFFF">
                        <a:lumMod val="85000"/>
                      </a:srgbClr>
                    </a:solidFill>
                    <a:latin typeface="Arial"/>
                    <a:cs typeface="Arial"/>
                  </a:rPr>
                  <a:t>Tightly coupled components</a:t>
                </a:r>
              </a:p>
              <a:p>
                <a:pPr algn="ctr">
                  <a:spcAft>
                    <a:spcPts val="300"/>
                  </a:spcAft>
                </a:pPr>
                <a:r>
                  <a:rPr lang="en-US" sz="1400" dirty="0" smtClean="0">
                    <a:solidFill>
                      <a:srgbClr val="FFFFFF">
                        <a:lumMod val="85000"/>
                      </a:srgbClr>
                    </a:solidFill>
                    <a:latin typeface="Arial"/>
                    <a:cs typeface="Arial"/>
                  </a:rPr>
                  <a:t>Slow deployment cycles</a:t>
                </a:r>
                <a:endParaRPr lang="en-US" sz="1400" dirty="0">
                  <a:solidFill>
                    <a:srgbClr val="FFFFFF">
                      <a:lumMod val="85000"/>
                    </a:srgbClr>
                  </a:solidFill>
                  <a:latin typeface="Georgia"/>
                  <a:cs typeface="Georgia"/>
                </a:endParaRPr>
              </a:p>
            </p:txBody>
          </p:sp>
          <p:pic>
            <p:nvPicPr>
              <p:cNvPr id="9" name="Picture 8"/>
              <p:cNvPicPr>
                <a:picLocks noChangeAspect="1"/>
              </p:cNvPicPr>
              <p:nvPr/>
            </p:nvPicPr>
            <p:blipFill>
              <a:blip r:embed="rId7"/>
              <a:stretch>
                <a:fillRect/>
              </a:stretch>
            </p:blipFill>
            <p:spPr>
              <a:xfrm>
                <a:off x="7119152" y="1346071"/>
                <a:ext cx="1182330" cy="1274760"/>
              </a:xfrm>
              <a:prstGeom prst="rect">
                <a:avLst/>
              </a:prstGeom>
            </p:spPr>
          </p:pic>
          <p:sp>
            <p:nvSpPr>
              <p:cNvPr id="23" name="TextBox 22"/>
              <p:cNvSpPr txBox="1"/>
              <p:nvPr/>
            </p:nvSpPr>
            <p:spPr>
              <a:xfrm>
                <a:off x="6108701" y="2748626"/>
                <a:ext cx="3047999" cy="623248"/>
              </a:xfrm>
              <a:prstGeom prst="rect">
                <a:avLst/>
              </a:prstGeom>
              <a:noFill/>
              <a:effectLst/>
            </p:spPr>
            <p:txBody>
              <a:bodyPr wrap="square" rtlCol="0">
                <a:spAutoFit/>
              </a:bodyPr>
              <a:lstStyle/>
              <a:p>
                <a:pPr algn="ctr">
                  <a:spcAft>
                    <a:spcPts val="300"/>
                  </a:spcAft>
                </a:pPr>
                <a:r>
                  <a:rPr lang="en-US" sz="1600" b="1" dirty="0" smtClean="0">
                    <a:solidFill>
                      <a:srgbClr val="FFFFFF"/>
                    </a:solidFill>
                    <a:latin typeface="Arial"/>
                    <a:cs typeface="Arial"/>
                  </a:rPr>
                  <a:t>Loosely coupled components</a:t>
                </a:r>
              </a:p>
              <a:p>
                <a:pPr algn="ctr">
                  <a:spcAft>
                    <a:spcPts val="300"/>
                  </a:spcAft>
                </a:pPr>
                <a:r>
                  <a:rPr lang="en-US" sz="1600" dirty="0" smtClean="0">
                    <a:solidFill>
                      <a:srgbClr val="FFFFFF"/>
                    </a:solidFill>
                    <a:latin typeface="Arial"/>
                    <a:cs typeface="Arial"/>
                  </a:rPr>
                  <a:t>Automated deployments</a:t>
                </a:r>
                <a:endParaRPr lang="en-US" sz="1600" dirty="0">
                  <a:solidFill>
                    <a:srgbClr val="FFFFFF"/>
                  </a:solidFill>
                  <a:latin typeface="Georgia"/>
                  <a:cs typeface="Georgia"/>
                </a:endParaRPr>
              </a:p>
            </p:txBody>
          </p:sp>
          <p:pic>
            <p:nvPicPr>
              <p:cNvPr id="30" name="Picture 29"/>
              <p:cNvPicPr>
                <a:picLocks noChangeAspect="1"/>
              </p:cNvPicPr>
              <p:nvPr/>
            </p:nvPicPr>
            <p:blipFill>
              <a:blip r:embed="rId8"/>
              <a:stretch>
                <a:fillRect/>
              </a:stretch>
            </p:blipFill>
            <p:spPr>
              <a:xfrm rot="16200000">
                <a:off x="6903570" y="3442675"/>
                <a:ext cx="1471070" cy="1610632"/>
              </a:xfrm>
              <a:prstGeom prst="rect">
                <a:avLst/>
              </a:prstGeom>
            </p:spPr>
          </p:pic>
        </p:grpSp>
      </p:grpSp>
    </p:spTree>
    <p:extLst>
      <p:ext uri="{BB962C8B-B14F-4D97-AF65-F5344CB8AC3E}">
        <p14:creationId xmlns:p14="http://schemas.microsoft.com/office/powerpoint/2010/main" val="39599378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600" b="1" dirty="0" smtClean="0">
                <a:solidFill>
                  <a:srgbClr val="00AE9E"/>
                </a:solidFill>
              </a:rPr>
              <a:t>It Takes a Platform</a:t>
            </a:r>
            <a:endParaRPr lang="en" sz="3600" b="1" baseline="30000" dirty="0">
              <a:solidFill>
                <a:srgbClr val="00AE9E"/>
              </a:solidFill>
            </a:endParaRPr>
          </a:p>
        </p:txBody>
      </p:sp>
      <p:sp>
        <p:nvSpPr>
          <p:cNvPr id="3" name="Rectangle 2"/>
          <p:cNvSpPr/>
          <p:nvPr/>
        </p:nvSpPr>
        <p:spPr>
          <a:xfrm>
            <a:off x="733778" y="1313015"/>
            <a:ext cx="7087551" cy="2862322"/>
          </a:xfrm>
          <a:prstGeom prst="rect">
            <a:avLst/>
          </a:prstGeom>
        </p:spPr>
        <p:txBody>
          <a:bodyPr wrap="square">
            <a:spAutoFit/>
          </a:bodyPr>
          <a:lstStyle/>
          <a:p>
            <a:pPr algn="ctr"/>
            <a:r>
              <a:rPr lang="en-US" sz="3600" dirty="0" smtClean="0">
                <a:solidFill>
                  <a:srgbClr val="FFFFFF">
                    <a:lumMod val="85000"/>
                  </a:srgbClr>
                </a:solidFill>
                <a:latin typeface="Arial"/>
              </a:rPr>
              <a:t>An end-to-end </a:t>
            </a:r>
            <a:r>
              <a:rPr lang="en-US" sz="3600" i="1" dirty="0" smtClean="0">
                <a:solidFill>
                  <a:srgbClr val="FFC85F"/>
                </a:solidFill>
                <a:latin typeface="Arial"/>
              </a:rPr>
              <a:t>structured platform </a:t>
            </a:r>
            <a:r>
              <a:rPr lang="en-US" sz="3600" dirty="0" smtClean="0">
                <a:solidFill>
                  <a:srgbClr val="FFFFFF">
                    <a:lumMod val="85000"/>
                  </a:srgbClr>
                </a:solidFill>
                <a:latin typeface="Arial"/>
              </a:rPr>
              <a:t>that makes implementing distributed application best practices, a </a:t>
            </a:r>
            <a:r>
              <a:rPr lang="en-US" sz="3600" dirty="0" smtClean="0">
                <a:solidFill>
                  <a:srgbClr val="FFC85F"/>
                </a:solidFill>
                <a:latin typeface="Arial"/>
              </a:rPr>
              <a:t>turn-key </a:t>
            </a:r>
            <a:r>
              <a:rPr lang="en-US" sz="3600" dirty="0" smtClean="0">
                <a:solidFill>
                  <a:srgbClr val="FFFFFF">
                    <a:lumMod val="85000"/>
                  </a:srgbClr>
                </a:solidFill>
                <a:latin typeface="Arial"/>
              </a:rPr>
              <a:t>and </a:t>
            </a:r>
            <a:r>
              <a:rPr lang="en-US" sz="3600" dirty="0" smtClean="0">
                <a:solidFill>
                  <a:srgbClr val="FFC85F"/>
                </a:solidFill>
                <a:latin typeface="Arial"/>
              </a:rPr>
              <a:t>first practice</a:t>
            </a:r>
          </a:p>
        </p:txBody>
      </p:sp>
    </p:spTree>
    <p:extLst>
      <p:ext uri="{BB962C8B-B14F-4D97-AF65-F5344CB8AC3E}">
        <p14:creationId xmlns:p14="http://schemas.microsoft.com/office/powerpoint/2010/main" val="13508569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2" name="Title 1"/>
          <p:cNvSpPr>
            <a:spLocks noGrp="1"/>
          </p:cNvSpPr>
          <p:nvPr>
            <p:ph type="title"/>
          </p:nvPr>
        </p:nvSpPr>
        <p:spPr>
          <a:xfrm>
            <a:off x="215464" y="95250"/>
            <a:ext cx="8410574" cy="460374"/>
          </a:xfrm>
        </p:spPr>
        <p:txBody>
          <a:bodyPr/>
          <a:lstStyle/>
          <a:p>
            <a:pPr algn="l"/>
            <a:r>
              <a:rPr lang="en-US" sz="3200" b="1" dirty="0" smtClean="0">
                <a:solidFill>
                  <a:schemeClr val="accent2"/>
                </a:solidFill>
              </a:rPr>
              <a:t>Application-centric  Platforms</a:t>
            </a:r>
            <a:endParaRPr lang="en-US" sz="3200" b="1" dirty="0">
              <a:solidFill>
                <a:schemeClr val="accent2"/>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b="1" dirty="0" smtClean="0">
                  <a:solidFill>
                    <a:srgbClr val="FFC85F"/>
                  </a:solidFill>
                  <a:latin typeface="Arial"/>
                  <a:ea typeface="Calibri"/>
                  <a:cs typeface="Calibri"/>
                </a:rPr>
                <a:t>   </a:t>
              </a:r>
              <a:r>
                <a:rPr lang="en-US" sz="1600" b="1" dirty="0" smtClean="0">
                  <a:solidFill>
                    <a:srgbClr val="FFC85F"/>
                  </a:solidFill>
                  <a:latin typeface="Arial"/>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accent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defRPr/>
                </a:pPr>
                <a:r>
                  <a:rPr lang="en-US" sz="1200" dirty="0" smtClean="0">
                    <a:solidFill>
                      <a:srgbClr val="FFFFFF"/>
                    </a:solidFill>
                    <a:latin typeface="Arial"/>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dirty="0">
                <a:solidFill>
                  <a:srgbClr val="000000"/>
                </a:solidFill>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smtClean="0">
                  <a:solidFill>
                    <a:srgbClr val="FFFFFF"/>
                  </a:solidFill>
                  <a:latin typeface="Arial"/>
                  <a:ea typeface="Calibri"/>
                  <a:cs typeface="Calibri"/>
                </a:rPr>
                <a:t>You Manage</a:t>
              </a:r>
              <a:endParaRPr lang="en-US" sz="1400" dirty="0">
                <a:solidFill>
                  <a:srgbClr val="FFFFFF"/>
                </a:solidFill>
                <a:latin typeface="Arial"/>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algn="ctr" defTabSz="914400">
                <a:lnSpc>
                  <a:spcPct val="80000"/>
                </a:lnSpc>
                <a:defRPr/>
              </a:pPr>
              <a:r>
                <a:rPr lang="en-US" sz="1200" b="1" kern="0" dirty="0">
                  <a:solidFill>
                    <a:srgbClr val="FFFFFF"/>
                  </a:solidFill>
                  <a:effectLst>
                    <a:outerShdw blurRad="38100" dist="38100" dir="2700000" algn="tl">
                      <a:srgbClr val="000000">
                        <a:alpha val="43137"/>
                      </a:srgbClr>
                    </a:outerShdw>
                  </a:effectLst>
                  <a:latin typeface="Arial"/>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b="1" dirty="0" smtClean="0">
                    <a:solidFill>
                      <a:srgbClr val="F27C3A"/>
                    </a:solidFill>
                    <a:latin typeface="Arial"/>
                    <a:ea typeface="Calibri"/>
                    <a:cs typeface="Calibri"/>
                  </a:rPr>
                  <a:t>   </a:t>
                </a:r>
                <a:r>
                  <a:rPr lang="en-US" sz="1600" b="1" dirty="0" smtClean="0">
                    <a:solidFill>
                      <a:srgbClr val="FFC85F"/>
                    </a:solidFill>
                    <a:latin typeface="Arial"/>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defRPr/>
                  </a:pPr>
                  <a:r>
                    <a:rPr lang="en-US" sz="1200" dirty="0" smtClean="0">
                      <a:solidFill>
                        <a:srgbClr val="FFFFFF"/>
                      </a:solidFill>
                      <a:latin typeface="Arial"/>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dirty="0">
                  <a:solidFill>
                    <a:srgbClr val="000000"/>
                  </a:solidFill>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smtClean="0">
                    <a:solidFill>
                      <a:srgbClr val="FFFFFF"/>
                    </a:solidFill>
                    <a:latin typeface="Arial"/>
                    <a:ea typeface="Calibri"/>
                    <a:cs typeface="Calibri"/>
                  </a:rPr>
                  <a:t>You Manage</a:t>
                </a:r>
                <a:endParaRPr lang="en-US" sz="1400" dirty="0">
                  <a:solidFill>
                    <a:srgbClr val="FFFFFF"/>
                  </a:solidFill>
                  <a:latin typeface="Arial"/>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914400">
                <a:defRPr/>
              </a:pPr>
              <a:endParaRPr lang="en-US" kern="0" dirty="0">
                <a:solidFill>
                  <a:srgbClr val="000000"/>
                </a:solidFill>
                <a:latin typeface="Arial"/>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algn="ctr" defTabSz="914400">
                <a:defRPr/>
              </a:pPr>
              <a:r>
                <a:rPr lang="en-US" sz="1400" b="1" kern="0" dirty="0" smtClean="0">
                  <a:solidFill>
                    <a:srgbClr val="FFFFFF"/>
                  </a:solidFill>
                  <a:latin typeface="Arial"/>
                  <a:ea typeface="Calibri"/>
                  <a:cs typeface="Calibri"/>
                </a:rPr>
                <a:t>IaaS</a:t>
              </a:r>
              <a:endParaRPr lang="en-US" sz="1400" b="1" kern="0" dirty="0">
                <a:solidFill>
                  <a:srgbClr val="FFFFFF"/>
                </a:solidFill>
                <a:latin typeface="Arial"/>
                <a:ea typeface="Calibri"/>
                <a:cs typeface="Calibri"/>
              </a:endParaRPr>
            </a:p>
          </p:txBody>
        </p:sp>
      </p:grpSp>
      <p:grpSp>
        <p:nvGrpSpPr>
          <p:cNvPr id="4" name="Group 3"/>
          <p:cNvGrpSpPr/>
          <p:nvPr/>
        </p:nvGrpSpPr>
        <p:grpSpPr>
          <a:xfrm>
            <a:off x="6957977" y="835533"/>
            <a:ext cx="2010836" cy="769747"/>
            <a:chOff x="6957977" y="835533"/>
            <a:chExt cx="2010836" cy="769747"/>
          </a:xfrm>
        </p:grpSpPr>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grpSp>
      <p:grpSp>
        <p:nvGrpSpPr>
          <p:cNvPr id="3" name="Group 2"/>
          <p:cNvGrpSpPr/>
          <p:nvPr/>
        </p:nvGrpSpPr>
        <p:grpSpPr>
          <a:xfrm>
            <a:off x="5255329" y="1341402"/>
            <a:ext cx="3635353" cy="2806606"/>
            <a:chOff x="5255329" y="1341402"/>
            <a:chExt cx="3635353" cy="2806606"/>
          </a:xfrm>
        </p:grpSpPr>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b="1" dirty="0" smtClean="0">
                    <a:solidFill>
                      <a:srgbClr val="FFC85F"/>
                    </a:solidFill>
                    <a:latin typeface="Arial"/>
                    <a:ea typeface="Calibri"/>
                    <a:cs typeface="Calibri"/>
                  </a:rPr>
                  <a:t>   </a:t>
                </a:r>
                <a:r>
                  <a:rPr lang="en-US" sz="1600" b="1" dirty="0" smtClean="0">
                    <a:solidFill>
                      <a:srgbClr val="FFC85F"/>
                    </a:solidFill>
                    <a:latin typeface="Arial"/>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defRPr/>
                  </a:pPr>
                  <a:r>
                    <a:rPr lang="en-US" sz="1200" dirty="0" smtClean="0">
                      <a:solidFill>
                        <a:srgbClr val="FFFFFF"/>
                      </a:solidFill>
                      <a:latin typeface="Arial"/>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algn="ctr" defTabSz="914400">
                <a:defRPr/>
              </a:pPr>
              <a:r>
                <a:rPr lang="en-US" sz="1400" b="1" kern="0" dirty="0" smtClean="0">
                  <a:solidFill>
                    <a:srgbClr val="FFFFFF"/>
                  </a:solidFill>
                  <a:latin typeface="Arial"/>
                  <a:ea typeface="Calibri"/>
                  <a:cs typeface="Calibri"/>
                </a:rPr>
                <a:t>Pivotal CF </a:t>
              </a:r>
            </a:p>
            <a:p>
              <a:pPr algn="ctr" defTabSz="914400">
                <a:defRPr/>
              </a:pPr>
              <a:r>
                <a:rPr lang="en-US" sz="1400" b="1" kern="0" dirty="0" smtClean="0">
                  <a:solidFill>
                    <a:srgbClr val="FFFFFF"/>
                  </a:solidFill>
                  <a:latin typeface="Arial"/>
                  <a:ea typeface="Calibri"/>
                  <a:cs typeface="Calibri"/>
                </a:rPr>
                <a:t>+ </a:t>
              </a:r>
            </a:p>
            <a:p>
              <a:pPr algn="ctr" defTabSz="914400">
                <a:defRPr/>
              </a:pPr>
              <a:r>
                <a:rPr lang="en-US" sz="1400" b="1" kern="0" dirty="0" smtClean="0">
                  <a:solidFill>
                    <a:srgbClr val="FFFFFF"/>
                  </a:solidFill>
                  <a:latin typeface="Arial"/>
                  <a:ea typeface="Calibri"/>
                  <a:cs typeface="Calibri"/>
                </a:rPr>
                <a:t>Choice of IaaS</a:t>
              </a:r>
              <a:endParaRPr lang="en-US" sz="1400" b="1" kern="0" dirty="0">
                <a:solidFill>
                  <a:srgbClr val="FFFFFF"/>
                </a:solidFill>
                <a:latin typeface="Arial"/>
                <a:ea typeface="Calibri"/>
                <a:cs typeface="Calibri"/>
              </a:endParaRPr>
            </a:p>
          </p:txBody>
        </p: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algn="ctr" defTabSz="914400">
                <a:defRPr/>
              </a:pPr>
              <a:endParaRPr lang="en-US" kern="0" dirty="0">
                <a:solidFill>
                  <a:srgbClr val="000000"/>
                </a:solidFill>
                <a:latin typeface="Arial"/>
                <a:ea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dirty="0">
                <a:solidFill>
                  <a:srgbClr val="000000"/>
                </a:solidFill>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smtClean="0">
                  <a:solidFill>
                    <a:srgbClr val="FFFFFF"/>
                  </a:solidFill>
                  <a:latin typeface="Arial"/>
                  <a:ea typeface="Calibri"/>
                  <a:cs typeface="Calibri"/>
                </a:rPr>
                <a:t>You Manage</a:t>
              </a:r>
              <a:endParaRPr lang="en-US" sz="1400" dirty="0">
                <a:solidFill>
                  <a:srgbClr val="FFFFFF"/>
                </a:solidFill>
                <a:latin typeface="Arial"/>
                <a:ea typeface="Calibri"/>
                <a:cs typeface="Calibri"/>
              </a:endParaRPr>
            </a:p>
          </p:txBody>
        </p:sp>
      </p:grpSp>
    </p:spTree>
    <p:extLst>
      <p:ext uri="{BB962C8B-B14F-4D97-AF65-F5344CB8AC3E}">
        <p14:creationId xmlns:p14="http://schemas.microsoft.com/office/powerpoint/2010/main" val="24576394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ppt_y</p:attrName>
                                        </p:attrNameLst>
                                      </p:cBhvr>
                                      <p:tavLst>
                                        <p:tav tm="0">
                                          <p:val>
                                            <p:strVal val="#ppt_y+#ppt_h*1.125000"/>
                                          </p:val>
                                        </p:tav>
                                        <p:tav tm="100000">
                                          <p:val>
                                            <p:strVal val="#ppt_y"/>
                                          </p:val>
                                        </p:tav>
                                      </p:tavLst>
                                    </p:anim>
                                    <p:animEffect transition="in" filter="wipe(up)">
                                      <p:cBhvr>
                                        <p:cTn id="20" dur="500"/>
                                        <p:tgtEl>
                                          <p:spTgt spid="3"/>
                                        </p:tgtEl>
                                      </p:cBhvr>
                                    </p:animEffect>
                                  </p:childTnLst>
                                </p:cTn>
                              </p:par>
                            </p:childTnLst>
                          </p:cTn>
                        </p:par>
                        <p:par>
                          <p:cTn id="21" fill="hold">
                            <p:stCondLst>
                              <p:cond delay="500"/>
                            </p:stCondLst>
                            <p:childTnLst>
                              <p:par>
                                <p:cTn id="22" presetID="12" presetClass="entr" presetSubtype="4"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p:tgtEl>
                                          <p:spTgt spid="4"/>
                                        </p:tgtEl>
                                        <p:attrNameLst>
                                          <p:attrName>ppt_y</p:attrName>
                                        </p:attrNameLst>
                                      </p:cBhvr>
                                      <p:tavLst>
                                        <p:tav tm="0">
                                          <p:val>
                                            <p:strVal val="#ppt_y+#ppt_h*1.125000"/>
                                          </p:val>
                                        </p:tav>
                                        <p:tav tm="100000">
                                          <p:val>
                                            <p:strVal val="#ppt_y"/>
                                          </p:val>
                                        </p:tav>
                                      </p:tavLst>
                                    </p:anim>
                                    <p:animEffect transition="in" filter="wipe(up)">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51293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a:xfrm>
            <a:off x="457200" y="146211"/>
            <a:ext cx="8229600" cy="857400"/>
          </a:xfrm>
        </p:spPr>
        <p:txBody>
          <a:bodyPr/>
          <a:lstStyle/>
          <a:p>
            <a:pPr lvl="0"/>
            <a:r>
              <a:rPr lang="en-US" sz="3200" b="1" dirty="0" smtClean="0">
                <a:solidFill>
                  <a:schemeClr val="accent2"/>
                </a:solidFill>
                <a:sym typeface="Calibri"/>
              </a:rPr>
              <a:t>What Just Happened?</a:t>
            </a:r>
            <a:endParaRPr lang="en-US" sz="3200" b="1" dirty="0">
              <a:solidFill>
                <a:schemeClr val="accent2"/>
              </a:solidFill>
              <a:sym typeface="Calibri"/>
            </a:endParaRPr>
          </a:p>
        </p:txBody>
      </p:sp>
      <p:pic>
        <p:nvPicPr>
          <p:cNvPr id="8" name="Shape 1040"/>
          <p:cNvPicPr preferRelativeResize="0">
            <a:picLocks noGrp="1"/>
          </p:cNvPicPr>
          <p:nvPr>
            <p:ph type="body" sz="quarter" idx="4294967295"/>
          </p:nvPr>
        </p:nvPicPr>
        <p:blipFill rotWithShape="1">
          <a:blip r:embed="rId3">
            <a:alphaModFix/>
          </a:blip>
          <a:srcRect t="-71" b="-155"/>
          <a:stretch/>
        </p:blipFill>
        <p:spPr>
          <a:xfrm>
            <a:off x="417381" y="1150335"/>
            <a:ext cx="8309238" cy="3739024"/>
          </a:xfrm>
          <a:prstGeom prst="rect">
            <a:avLst/>
          </a:prstGeom>
          <a:noFill/>
          <a:ln>
            <a:noFill/>
          </a:ln>
        </p:spPr>
      </p:pic>
      <p:pic>
        <p:nvPicPr>
          <p:cNvPr id="9" name="Shape 1060"/>
          <p:cNvPicPr preferRelativeResize="0"/>
          <p:nvPr/>
        </p:nvPicPr>
        <p:blipFill rotWithShape="1">
          <a:blip r:embed="rId4">
            <a:alphaModFix/>
          </a:blip>
          <a:srcRect l="19954" r="21906" b="35674"/>
          <a:stretch/>
        </p:blipFill>
        <p:spPr>
          <a:xfrm>
            <a:off x="8092406" y="4556197"/>
            <a:ext cx="349250" cy="217487"/>
          </a:xfrm>
          <a:prstGeom prst="rect">
            <a:avLst/>
          </a:prstGeom>
          <a:noFill/>
          <a:ln>
            <a:noFill/>
          </a:ln>
        </p:spPr>
      </p:pic>
      <p:pic>
        <p:nvPicPr>
          <p:cNvPr id="10" name="Shape 1061"/>
          <p:cNvPicPr preferRelativeResize="0"/>
          <p:nvPr/>
        </p:nvPicPr>
        <p:blipFill rotWithShape="1">
          <a:blip r:embed="rId5">
            <a:alphaModFix/>
          </a:blip>
          <a:srcRect l="-1792" t="72528" r="584" b="-2418"/>
          <a:stretch/>
        </p:blipFill>
        <p:spPr>
          <a:xfrm>
            <a:off x="6993856" y="4568897"/>
            <a:ext cx="1090612" cy="180975"/>
          </a:xfrm>
          <a:prstGeom prst="rect">
            <a:avLst/>
          </a:prstGeom>
          <a:noFill/>
          <a:ln>
            <a:noFill/>
          </a:ln>
        </p:spPr>
      </p:pic>
    </p:spTree>
    <p:extLst>
      <p:ext uri="{BB962C8B-B14F-4D97-AF65-F5344CB8AC3E}">
        <p14:creationId xmlns:p14="http://schemas.microsoft.com/office/powerpoint/2010/main" val="248948400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6" name="Shape 976"/>
          <p:cNvPicPr preferRelativeResize="0"/>
          <p:nvPr/>
        </p:nvPicPr>
        <p:blipFill rotWithShape="1">
          <a:blip r:embed="rId3">
            <a:alphaModFix/>
          </a:blip>
          <a:srcRect/>
          <a:stretch/>
        </p:blipFill>
        <p:spPr>
          <a:xfrm>
            <a:off x="1507" y="7"/>
            <a:ext cx="5434092" cy="4368139"/>
          </a:xfrm>
          <a:prstGeom prst="rect">
            <a:avLst/>
          </a:prstGeom>
          <a:noFill/>
          <a:ln>
            <a:noFill/>
          </a:ln>
        </p:spPr>
      </p:pic>
      <p:pic>
        <p:nvPicPr>
          <p:cNvPr id="977" name="Shape 977"/>
          <p:cNvPicPr preferRelativeResize="0"/>
          <p:nvPr/>
        </p:nvPicPr>
        <p:blipFill rotWithShape="1">
          <a:blip r:embed="rId4">
            <a:alphaModFix/>
          </a:blip>
          <a:srcRect t="35656"/>
          <a:stretch/>
        </p:blipFill>
        <p:spPr>
          <a:xfrm>
            <a:off x="0" y="3579247"/>
            <a:ext cx="5429612" cy="1083542"/>
          </a:xfrm>
          <a:prstGeom prst="rect">
            <a:avLst/>
          </a:prstGeom>
          <a:noFill/>
          <a:ln>
            <a:noFill/>
          </a:ln>
        </p:spPr>
      </p:pic>
      <p:sp>
        <p:nvSpPr>
          <p:cNvPr id="988" name="Shape 988"/>
          <p:cNvSpPr/>
          <p:nvPr/>
        </p:nvSpPr>
        <p:spPr>
          <a:xfrm>
            <a:off x="1536396" y="355260"/>
            <a:ext cx="1365554" cy="195393"/>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grpSp>
        <p:nvGrpSpPr>
          <p:cNvPr id="10" name="Group 9"/>
          <p:cNvGrpSpPr/>
          <p:nvPr/>
        </p:nvGrpSpPr>
        <p:grpSpPr>
          <a:xfrm>
            <a:off x="0" y="3619500"/>
            <a:ext cx="8631737" cy="925286"/>
            <a:chOff x="0" y="3619500"/>
            <a:chExt cx="8631737" cy="925286"/>
          </a:xfrm>
        </p:grpSpPr>
        <p:sp>
          <p:nvSpPr>
            <p:cNvPr id="984" name="Shape 984"/>
            <p:cNvSpPr/>
            <p:nvPr/>
          </p:nvSpPr>
          <p:spPr>
            <a:xfrm>
              <a:off x="0" y="3619500"/>
              <a:ext cx="5313442" cy="925286"/>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7" name="Shape 997"/>
            <p:cNvSpPr txBox="1"/>
            <p:nvPr/>
          </p:nvSpPr>
          <p:spPr>
            <a:xfrm>
              <a:off x="6227149" y="4015416"/>
              <a:ext cx="240458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Logging, Health, Telemetry</a:t>
              </a:r>
            </a:p>
          </p:txBody>
        </p:sp>
        <p:cxnSp>
          <p:nvCxnSpPr>
            <p:cNvPr id="999" name="Shape 999"/>
            <p:cNvCxnSpPr>
              <a:endCxn id="984" idx="3"/>
            </p:cNvCxnSpPr>
            <p:nvPr/>
          </p:nvCxnSpPr>
          <p:spPr>
            <a:xfrm flipH="1" flipV="1">
              <a:off x="5313442" y="4082143"/>
              <a:ext cx="844123" cy="90639"/>
            </a:xfrm>
            <a:prstGeom prst="straightConnector1">
              <a:avLst/>
            </a:prstGeom>
            <a:noFill/>
            <a:ln w="57150" cap="flat" cmpd="sng">
              <a:solidFill>
                <a:srgbClr val="008774"/>
              </a:solidFill>
              <a:prstDash val="solid"/>
              <a:miter/>
              <a:headEnd type="none" w="med" len="med"/>
              <a:tailEnd type="stealth" w="lg" len="lg"/>
            </a:ln>
          </p:spPr>
        </p:cxnSp>
      </p:grpSp>
      <p:grpSp>
        <p:nvGrpSpPr>
          <p:cNvPr id="9" name="Group 8"/>
          <p:cNvGrpSpPr/>
          <p:nvPr/>
        </p:nvGrpSpPr>
        <p:grpSpPr>
          <a:xfrm>
            <a:off x="0" y="3112925"/>
            <a:ext cx="7469267" cy="392280"/>
            <a:chOff x="0" y="3112925"/>
            <a:chExt cx="7469267" cy="392280"/>
          </a:xfrm>
        </p:grpSpPr>
        <p:sp>
          <p:nvSpPr>
            <p:cNvPr id="982" name="Shape 982"/>
            <p:cNvSpPr/>
            <p:nvPr/>
          </p:nvSpPr>
          <p:spPr>
            <a:xfrm>
              <a:off x="0" y="3112925"/>
              <a:ext cx="2533650" cy="392280"/>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6" name="Shape 996"/>
            <p:cNvSpPr txBox="1"/>
            <p:nvPr/>
          </p:nvSpPr>
          <p:spPr>
            <a:xfrm>
              <a:off x="6227149" y="315845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stealth" w="lg" len="lg"/>
            </a:ln>
          </p:spPr>
        </p:cxnSp>
      </p:grpSp>
      <p:grpSp>
        <p:nvGrpSpPr>
          <p:cNvPr id="8" name="Group 7"/>
          <p:cNvGrpSpPr/>
          <p:nvPr/>
        </p:nvGrpSpPr>
        <p:grpSpPr>
          <a:xfrm>
            <a:off x="18436" y="2624633"/>
            <a:ext cx="9029726" cy="430604"/>
            <a:chOff x="18436" y="2624633"/>
            <a:chExt cx="9029726" cy="430604"/>
          </a:xfrm>
        </p:grpSpPr>
        <p:sp>
          <p:nvSpPr>
            <p:cNvPr id="981" name="Shape 981"/>
            <p:cNvSpPr/>
            <p:nvPr/>
          </p:nvSpPr>
          <p:spPr>
            <a:xfrm>
              <a:off x="18436" y="2624633"/>
              <a:ext cx="5182214" cy="43060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5" name="Shape 995"/>
            <p:cNvSpPr txBox="1"/>
            <p:nvPr/>
          </p:nvSpPr>
          <p:spPr>
            <a:xfrm>
              <a:off x="6227149" y="2753482"/>
              <a:ext cx="2821013"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Application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1" name="Shape 1001"/>
            <p:cNvCxnSpPr/>
            <p:nvPr/>
          </p:nvCxnSpPr>
          <p:spPr>
            <a:xfrm flipH="1" flipV="1">
              <a:off x="5152571" y="2803071"/>
              <a:ext cx="1004996" cy="77369"/>
            </a:xfrm>
            <a:prstGeom prst="straightConnector1">
              <a:avLst/>
            </a:prstGeom>
            <a:noFill/>
            <a:ln w="57150" cap="flat" cmpd="sng">
              <a:solidFill>
                <a:srgbClr val="008774"/>
              </a:solidFill>
              <a:prstDash val="solid"/>
              <a:miter/>
              <a:headEnd type="none" w="med" len="med"/>
              <a:tailEnd type="stealth" w="lg" len="lg"/>
            </a:ln>
          </p:spPr>
        </p:cxnSp>
      </p:grpSp>
      <p:grpSp>
        <p:nvGrpSpPr>
          <p:cNvPr id="7" name="Group 6"/>
          <p:cNvGrpSpPr/>
          <p:nvPr/>
        </p:nvGrpSpPr>
        <p:grpSpPr>
          <a:xfrm>
            <a:off x="18436" y="2331441"/>
            <a:ext cx="9061831" cy="253916"/>
            <a:chOff x="18436" y="2331441"/>
            <a:chExt cx="9061831" cy="253916"/>
          </a:xfrm>
        </p:grpSpPr>
        <p:sp>
          <p:nvSpPr>
            <p:cNvPr id="980" name="Shape 980"/>
            <p:cNvSpPr/>
            <p:nvPr/>
          </p:nvSpPr>
          <p:spPr>
            <a:xfrm>
              <a:off x="18436" y="2376714"/>
              <a:ext cx="5182214" cy="186985"/>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4" name="Shape 994"/>
            <p:cNvSpPr txBox="1"/>
            <p:nvPr/>
          </p:nvSpPr>
          <p:spPr>
            <a:xfrm>
              <a:off x="6227149" y="2331441"/>
              <a:ext cx="2853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Middleware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2" name="Shape 1002"/>
            <p:cNvCxnSpPr/>
            <p:nvPr/>
          </p:nvCxnSpPr>
          <p:spPr>
            <a:xfrm flipH="1" flipV="1">
              <a:off x="5170714" y="2485571"/>
              <a:ext cx="986851" cy="16330"/>
            </a:xfrm>
            <a:prstGeom prst="straightConnector1">
              <a:avLst/>
            </a:prstGeom>
            <a:noFill/>
            <a:ln w="57150" cap="flat" cmpd="sng">
              <a:solidFill>
                <a:srgbClr val="008774"/>
              </a:solidFill>
              <a:prstDash val="solid"/>
              <a:miter/>
              <a:headEnd type="none" w="med" len="med"/>
              <a:tailEnd type="stealth" w="lg" len="lg"/>
            </a:ln>
          </p:spPr>
        </p:cxnSp>
      </p:grpSp>
      <p:grpSp>
        <p:nvGrpSpPr>
          <p:cNvPr id="6" name="Group 5"/>
          <p:cNvGrpSpPr/>
          <p:nvPr/>
        </p:nvGrpSpPr>
        <p:grpSpPr>
          <a:xfrm>
            <a:off x="18436" y="1941286"/>
            <a:ext cx="8759445" cy="357330"/>
            <a:chOff x="18436" y="1941286"/>
            <a:chExt cx="8759445" cy="357330"/>
          </a:xfrm>
        </p:grpSpPr>
        <p:sp>
          <p:nvSpPr>
            <p:cNvPr id="979" name="Shape 979"/>
            <p:cNvSpPr/>
            <p:nvPr/>
          </p:nvSpPr>
          <p:spPr>
            <a:xfrm>
              <a:off x="18436" y="1941286"/>
              <a:ext cx="5182214" cy="18142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3" name="Shape 993"/>
            <p:cNvSpPr txBox="1"/>
            <p:nvPr/>
          </p:nvSpPr>
          <p:spPr>
            <a:xfrm>
              <a:off x="6227149" y="2044700"/>
              <a:ext cx="2550732"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Runtime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3" name="Shape 1003"/>
            <p:cNvCxnSpPr>
              <a:endCxn id="979" idx="3"/>
            </p:cNvCxnSpPr>
            <p:nvPr/>
          </p:nvCxnSpPr>
          <p:spPr>
            <a:xfrm flipH="1" flipV="1">
              <a:off x="5200650" y="2032001"/>
              <a:ext cx="956917" cy="139657"/>
            </a:xfrm>
            <a:prstGeom prst="straightConnector1">
              <a:avLst/>
            </a:prstGeom>
            <a:noFill/>
            <a:ln w="57150" cap="flat" cmpd="sng">
              <a:solidFill>
                <a:srgbClr val="008774"/>
              </a:solidFill>
              <a:prstDash val="solid"/>
              <a:miter/>
              <a:headEnd type="none" w="med" len="med"/>
              <a:tailEnd type="stealth" w="lg" len="lg"/>
            </a:ln>
          </p:spPr>
        </p:cxnSp>
      </p:grpSp>
      <p:grpSp>
        <p:nvGrpSpPr>
          <p:cNvPr id="5" name="Group 4"/>
          <p:cNvGrpSpPr/>
          <p:nvPr/>
        </p:nvGrpSpPr>
        <p:grpSpPr>
          <a:xfrm>
            <a:off x="0" y="1351644"/>
            <a:ext cx="7469267" cy="631975"/>
            <a:chOff x="0" y="1351644"/>
            <a:chExt cx="7469267" cy="631975"/>
          </a:xfrm>
        </p:grpSpPr>
        <p:sp>
          <p:nvSpPr>
            <p:cNvPr id="978" name="Shape 978"/>
            <p:cNvSpPr/>
            <p:nvPr/>
          </p:nvSpPr>
          <p:spPr>
            <a:xfrm>
              <a:off x="0" y="1351644"/>
              <a:ext cx="5200649" cy="34471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2" name="Shape 992"/>
            <p:cNvSpPr txBox="1"/>
            <p:nvPr/>
          </p:nvSpPr>
          <p:spPr>
            <a:xfrm>
              <a:off x="6227149" y="172970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4" name="Shape 1004"/>
            <p:cNvCxnSpPr>
              <a:endCxn id="978" idx="3"/>
            </p:cNvCxnSpPr>
            <p:nvPr/>
          </p:nvCxnSpPr>
          <p:spPr>
            <a:xfrm flipH="1" flipV="1">
              <a:off x="5200649" y="1524001"/>
              <a:ext cx="956916" cy="332662"/>
            </a:xfrm>
            <a:prstGeom prst="straightConnector1">
              <a:avLst/>
            </a:prstGeom>
            <a:noFill/>
            <a:ln w="57150" cap="flat" cmpd="sng">
              <a:solidFill>
                <a:srgbClr val="008774"/>
              </a:solidFill>
              <a:prstDash val="solid"/>
              <a:miter/>
              <a:headEnd type="none" w="med" len="med"/>
              <a:tailEnd type="stealth" w="lg" len="lg"/>
            </a:ln>
          </p:spPr>
        </p:cxnSp>
      </p:grpSp>
      <p:grpSp>
        <p:nvGrpSpPr>
          <p:cNvPr id="3" name="Group 2"/>
          <p:cNvGrpSpPr/>
          <p:nvPr/>
        </p:nvGrpSpPr>
        <p:grpSpPr>
          <a:xfrm>
            <a:off x="0" y="838322"/>
            <a:ext cx="7742179" cy="811102"/>
            <a:chOff x="0" y="838322"/>
            <a:chExt cx="7742179" cy="811102"/>
          </a:xfrm>
        </p:grpSpPr>
        <p:sp>
          <p:nvSpPr>
            <p:cNvPr id="985" name="Shape 985"/>
            <p:cNvSpPr/>
            <p:nvPr/>
          </p:nvSpPr>
          <p:spPr>
            <a:xfrm>
              <a:off x="0" y="838322"/>
              <a:ext cx="5200649" cy="43984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1" name="Shape 991"/>
            <p:cNvSpPr txBox="1"/>
            <p:nvPr/>
          </p:nvSpPr>
          <p:spPr>
            <a:xfrm>
              <a:off x="6227149" y="1395508"/>
              <a:ext cx="1515030"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Service Bindings</a:t>
              </a:r>
            </a:p>
          </p:txBody>
        </p:sp>
        <p:cxnSp>
          <p:nvCxnSpPr>
            <p:cNvPr id="1006" name="Shape 1006"/>
            <p:cNvCxnSpPr>
              <a:endCxn id="985" idx="3"/>
            </p:cNvCxnSpPr>
            <p:nvPr/>
          </p:nvCxnSpPr>
          <p:spPr>
            <a:xfrm flipH="1" flipV="1">
              <a:off x="5200649" y="1058247"/>
              <a:ext cx="955410" cy="427934"/>
            </a:xfrm>
            <a:prstGeom prst="straightConnector1">
              <a:avLst/>
            </a:prstGeom>
            <a:noFill/>
            <a:ln w="57150" cap="flat" cmpd="sng">
              <a:solidFill>
                <a:srgbClr val="008774"/>
              </a:solidFill>
              <a:prstDash val="solid"/>
              <a:miter/>
              <a:headEnd type="none" w="med" len="med"/>
              <a:tailEnd type="stealth" w="lg" len="lg"/>
            </a:ln>
          </p:spPr>
        </p:cxnSp>
      </p:grpSp>
      <p:grpSp>
        <p:nvGrpSpPr>
          <p:cNvPr id="2" name="Group 1"/>
          <p:cNvGrpSpPr/>
          <p:nvPr/>
        </p:nvGrpSpPr>
        <p:grpSpPr>
          <a:xfrm>
            <a:off x="0" y="362509"/>
            <a:ext cx="7772046" cy="983544"/>
            <a:chOff x="0" y="362509"/>
            <a:chExt cx="7772046" cy="983544"/>
          </a:xfrm>
        </p:grpSpPr>
        <p:sp>
          <p:nvSpPr>
            <p:cNvPr id="987" name="Shape 987"/>
            <p:cNvSpPr/>
            <p:nvPr/>
          </p:nvSpPr>
          <p:spPr>
            <a:xfrm>
              <a:off x="0" y="362509"/>
              <a:ext cx="5200649" cy="18994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0" name="Shape 990"/>
            <p:cNvSpPr txBox="1"/>
            <p:nvPr/>
          </p:nvSpPr>
          <p:spPr>
            <a:xfrm>
              <a:off x="6227149" y="1092137"/>
              <a:ext cx="1544897"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Firewall &amp; Routes</a:t>
              </a:r>
            </a:p>
          </p:txBody>
        </p:sp>
        <p:cxnSp>
          <p:nvCxnSpPr>
            <p:cNvPr id="1007" name="Shape 1007"/>
            <p:cNvCxnSpPr>
              <a:endCxn id="987" idx="3"/>
            </p:cNvCxnSpPr>
            <p:nvPr/>
          </p:nvCxnSpPr>
          <p:spPr>
            <a:xfrm flipH="1" flipV="1">
              <a:off x="5200649" y="457481"/>
              <a:ext cx="956916" cy="761614"/>
            </a:xfrm>
            <a:prstGeom prst="straightConnector1">
              <a:avLst/>
            </a:prstGeom>
            <a:noFill/>
            <a:ln w="57150" cap="flat" cmpd="sng">
              <a:solidFill>
                <a:srgbClr val="008774"/>
              </a:solidFill>
              <a:prstDash val="solid"/>
              <a:miter/>
              <a:headEnd type="none" w="med" len="med"/>
              <a:tailEnd type="stealth" w="lg" len="lg"/>
            </a:ln>
          </p:spPr>
        </p:cxnSp>
      </p:grpSp>
      <p:sp>
        <p:nvSpPr>
          <p:cNvPr id="4" name="Title 3"/>
          <p:cNvSpPr>
            <a:spLocks noGrp="1"/>
          </p:cNvSpPr>
          <p:nvPr>
            <p:ph type="title"/>
          </p:nvPr>
        </p:nvSpPr>
        <p:spPr>
          <a:xfrm>
            <a:off x="5657670" y="0"/>
            <a:ext cx="3317125" cy="914530"/>
          </a:xfrm>
        </p:spPr>
        <p:txBody>
          <a:bodyPr/>
          <a:lstStyle/>
          <a:p>
            <a:pPr lvl="0"/>
            <a:r>
              <a:rPr lang="en-US" dirty="0" smtClean="0">
                <a:solidFill>
                  <a:srgbClr val="1C7B70"/>
                </a:solidFill>
              </a:rPr>
              <a:t>Full Stack Ticket Elimination</a:t>
            </a:r>
            <a:endParaRPr lang="en-US" dirty="0">
              <a:solidFill>
                <a:srgbClr val="1C7B70"/>
              </a:solidFill>
            </a:endParaRPr>
          </a:p>
        </p:txBody>
      </p:sp>
      <p:sp>
        <p:nvSpPr>
          <p:cNvPr id="44" name="Shape 988"/>
          <p:cNvSpPr/>
          <p:nvPr/>
        </p:nvSpPr>
        <p:spPr>
          <a:xfrm>
            <a:off x="1244296" y="4036786"/>
            <a:ext cx="1365554" cy="104338"/>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3874261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50"/>
          <p:cNvPicPr preferRelativeResize="0"/>
          <p:nvPr/>
        </p:nvPicPr>
        <p:blipFill rotWithShape="1">
          <a:blip r:embed="rId3">
            <a:alphaModFix/>
          </a:blip>
          <a:srcRect t="14965" b="3749"/>
          <a:stretch/>
        </p:blipFill>
        <p:spPr>
          <a:xfrm>
            <a:off x="-7020" y="0"/>
            <a:ext cx="9158040" cy="5143500"/>
          </a:xfrm>
          <a:prstGeom prst="rect">
            <a:avLst/>
          </a:prstGeom>
          <a:noFill/>
          <a:ln>
            <a:noFill/>
          </a:ln>
        </p:spPr>
      </p:pic>
      <p:sp>
        <p:nvSpPr>
          <p:cNvPr id="15" name="Shape 251"/>
          <p:cNvSpPr/>
          <p:nvPr/>
        </p:nvSpPr>
        <p:spPr>
          <a:xfrm>
            <a:off x="-7019" y="0"/>
            <a:ext cx="9158040" cy="5143500"/>
          </a:xfrm>
          <a:prstGeom prst="rect">
            <a:avLst/>
          </a:prstGeom>
          <a:solidFill>
            <a:srgbClr val="182730">
              <a:alpha val="61960"/>
            </a:srgbClr>
          </a:solidFill>
          <a:ln>
            <a:noFill/>
          </a:ln>
        </p:spPr>
        <p:txBody>
          <a:bodyPr lIns="91425" tIns="45700" rIns="91425" bIns="45700" anchor="ctr" anchorCtr="0">
            <a:noAutofit/>
          </a:bodyPr>
          <a:lstStyle/>
          <a:p>
            <a:pPr algn="ctr" defTabSz="914400"/>
            <a:endParaRPr kern="0">
              <a:solidFill>
                <a:srgbClr val="FFFFFF"/>
              </a:solidFill>
              <a:latin typeface="Arial"/>
              <a:ea typeface="Arial"/>
              <a:cs typeface="Arial"/>
              <a:sym typeface="Arial"/>
              <a:rtl val="0"/>
            </a:endParaRPr>
          </a:p>
        </p:txBody>
      </p:sp>
      <p:sp>
        <p:nvSpPr>
          <p:cNvPr id="9" name="TextBox 8"/>
          <p:cNvSpPr txBox="1"/>
          <p:nvPr/>
        </p:nvSpPr>
        <p:spPr>
          <a:xfrm>
            <a:off x="623455" y="1498520"/>
            <a:ext cx="7897090"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defTabSz="914400">
              <a:spcAft>
                <a:spcPts val="600"/>
              </a:spcAft>
            </a:pPr>
            <a:r>
              <a:rPr lang="en-US" sz="3600" b="1" kern="0" dirty="0" smtClean="0">
                <a:solidFill>
                  <a:srgbClr val="00AE9E"/>
                </a:solidFill>
                <a:latin typeface="Arial"/>
                <a:ea typeface="Arial"/>
                <a:cs typeface="Arial"/>
                <a:sym typeface="Arial"/>
                <a:rtl val="0"/>
              </a:rPr>
              <a:t>WE BELIEVE</a:t>
            </a:r>
            <a:endParaRPr lang="en-US" sz="2300" kern="0" dirty="0" smtClean="0">
              <a:solidFill>
                <a:srgbClr val="00AE9E"/>
              </a:solidFill>
              <a:latin typeface="Arial"/>
              <a:ea typeface="Arial"/>
              <a:cs typeface="Arial"/>
              <a:sym typeface="Arial"/>
              <a:rtl val="0"/>
            </a:endParaRPr>
          </a:p>
        </p:txBody>
      </p:sp>
      <p:sp>
        <p:nvSpPr>
          <p:cNvPr id="6" name="TextBox 5"/>
          <p:cNvSpPr txBox="1"/>
          <p:nvPr/>
        </p:nvSpPr>
        <p:spPr>
          <a:xfrm>
            <a:off x="623455" y="2121387"/>
            <a:ext cx="7897090" cy="800219"/>
          </a:xfrm>
          <a:prstGeom prst="rect">
            <a:avLst/>
          </a:prstGeom>
          <a:noFill/>
          <a:effectLst/>
        </p:spPr>
        <p:txBody>
          <a:bodyPr wrap="square" rtlCol="0">
            <a:spAutoFit/>
          </a:bodyPr>
          <a:lstStyle/>
          <a:p>
            <a:pPr defTabSz="914400"/>
            <a:r>
              <a:rPr lang="en-US" sz="2300" kern="0" dirty="0" smtClean="0">
                <a:solidFill>
                  <a:srgbClr val="FFFFFF"/>
                </a:solidFill>
                <a:latin typeface="Arial"/>
                <a:ea typeface="Arial"/>
                <a:cs typeface="Arial"/>
                <a:sym typeface="Arial"/>
                <a:rtl val="0"/>
              </a:rPr>
              <a:t>Transforming how the world builds software</a:t>
            </a:r>
            <a:br>
              <a:rPr lang="en-US" sz="2300" kern="0" dirty="0" smtClean="0">
                <a:solidFill>
                  <a:srgbClr val="FFFFFF"/>
                </a:solidFill>
                <a:latin typeface="Arial"/>
                <a:ea typeface="Arial"/>
                <a:cs typeface="Arial"/>
                <a:sym typeface="Arial"/>
                <a:rtl val="0"/>
              </a:rPr>
            </a:br>
            <a:r>
              <a:rPr lang="en-US" sz="2300" kern="0" dirty="0" smtClean="0">
                <a:solidFill>
                  <a:srgbClr val="FFFFFF"/>
                </a:solidFill>
                <a:latin typeface="Arial"/>
                <a:ea typeface="Arial"/>
                <a:cs typeface="Arial"/>
                <a:sym typeface="Arial"/>
                <a:rtl val="0"/>
              </a:rPr>
              <a:t>will shape the future.</a:t>
            </a: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Tree>
    <p:extLst>
      <p:ext uri="{BB962C8B-B14F-4D97-AF65-F5344CB8AC3E}">
        <p14:creationId xmlns:p14="http://schemas.microsoft.com/office/powerpoint/2010/main" val="215964822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pPr algn="l"/>
            <a:r>
              <a:rPr lang="en-US" sz="3200" dirty="0" smtClean="0">
                <a:solidFill>
                  <a:schemeClr val="accent2"/>
                </a:solidFill>
              </a:rPr>
              <a:t>Pivotal Cloud Foundry at a Glance</a:t>
            </a:r>
            <a:endParaRPr lang="en-US" sz="3200" dirty="0">
              <a:solidFill>
                <a:schemeClr val="accent2"/>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algn="ctr"/>
              <a:endParaRPr sz="140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accent1"/>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algn="ctr">
                <a:buSzPct val="25000"/>
              </a:pPr>
              <a:r>
                <a:rPr lang="en-US" sz="1600" b="1"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algn="ctr">
                <a:buSzPct val="25000"/>
              </a:pPr>
              <a:r>
                <a:rPr lang="en-US" sz="1600" b="1"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algn="ctr">
                <a:buSzPct val="25000"/>
              </a:pPr>
              <a:r>
                <a:rPr lang="en-US" sz="1400" b="1"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dirty="0">
                  <a:solidFill>
                    <a:srgbClr val="FFFFFF"/>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dirty="0">
                  <a:solidFill>
                    <a:srgbClr val="FFFFFF"/>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algn="ctr">
                <a:buSzPct val="25000"/>
              </a:pPr>
              <a:r>
                <a:rPr lang="en-US" sz="1200" dirty="0">
                  <a:solidFill>
                    <a:srgbClr val="000000"/>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dirty="0" err="1">
                  <a:solidFill>
                    <a:srgbClr val="FFFFFF"/>
                  </a:solidFill>
                  <a:latin typeface="Roboto"/>
                  <a:ea typeface="Roboto"/>
                  <a:cs typeface="Roboto"/>
                  <a:sym typeface="Roboto"/>
                </a:rPr>
                <a:t>Microservices</a:t>
              </a:r>
              <a:endParaRPr lang="en-US" sz="1200" dirty="0">
                <a:solidFill>
                  <a:srgbClr val="FFFFFF"/>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algn="ctr">
                <a:buSzPct val="25000"/>
              </a:pPr>
              <a:r>
                <a:rPr lang="en-US" sz="1600" b="1" dirty="0" smtClean="0">
                  <a:solidFill>
                    <a:srgbClr val="FFFFFF"/>
                  </a:solidFill>
                  <a:latin typeface="Roboto"/>
                  <a:ea typeface="Roboto"/>
                  <a:cs typeface="Roboto"/>
                  <a:sym typeface="Roboto"/>
                </a:rPr>
                <a:t>Operations</a:t>
              </a:r>
              <a:endParaRPr lang="en-US" sz="1600" b="1"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a:buSzPct val="25000"/>
              </a:pPr>
              <a:r>
                <a:rPr lang="en-US" sz="120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algn="ctr">
                <a:buSzPct val="25000"/>
              </a:pPr>
              <a:r>
                <a:rPr lang="en-US" sz="120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algn="ctr">
                <a:buSzPct val="25000"/>
              </a:pPr>
              <a:r>
                <a:rPr lang="en-US" sz="120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algn="ctr">
                <a:buSzPct val="25000"/>
              </a:pPr>
              <a:r>
                <a:rPr lang="en-US" sz="120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algn="ctr">
                <a:buSzPct val="25000"/>
              </a:pPr>
              <a:r>
                <a:rPr lang="en-US" sz="1200" dirty="0">
                  <a:solidFill>
                    <a:srgbClr val="FFFFFF"/>
                  </a:solidFill>
                  <a:latin typeface="Roboto"/>
                  <a:ea typeface="Roboto"/>
                  <a:cs typeface="Roboto"/>
                  <a:sym typeface="Roboto"/>
                </a:rPr>
                <a:t>Platform</a:t>
              </a:r>
            </a:p>
            <a:p>
              <a:pPr algn="ctr">
                <a:buSzPct val="25000"/>
              </a:pPr>
              <a:r>
                <a:rPr lang="en-US" sz="120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rgbClr val="B3B3B3"/>
                    </a:solidFill>
                    <a:latin typeface="Arial"/>
                  </a:rPr>
                  <a:t>Azure</a:t>
                </a:r>
              </a:p>
            </p:txBody>
          </p:sp>
        </p:grpSp>
      </p:grpSp>
    </p:spTree>
    <p:extLst>
      <p:ext uri="{BB962C8B-B14F-4D97-AF65-F5344CB8AC3E}">
        <p14:creationId xmlns:p14="http://schemas.microsoft.com/office/powerpoint/2010/main" val="38290988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49561" y="1265292"/>
            <a:ext cx="8418214" cy="354149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idx="1"/>
          </p:nvPr>
        </p:nvSpPr>
        <p:spPr/>
        <p:txBody>
          <a:bodyPr/>
          <a:lstStyle/>
          <a:p>
            <a:r>
              <a:rPr lang="en-US" dirty="0" smtClean="0">
                <a:solidFill>
                  <a:srgbClr val="FFFFFF"/>
                </a:solidFill>
              </a:rPr>
              <a:t>An </a:t>
            </a:r>
            <a:r>
              <a:rPr lang="en-US" dirty="0">
                <a:solidFill>
                  <a:srgbClr val="FFFFFF"/>
                </a:solidFill>
              </a:rPr>
              <a:t>Open Industry Standard</a:t>
            </a:r>
          </a:p>
        </p:txBody>
      </p:sp>
      <p:pic>
        <p:nvPicPr>
          <p:cNvPr id="24578"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4363" y="3511271"/>
            <a:ext cx="56832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a:xfrm>
            <a:off x="463625" y="1265292"/>
            <a:ext cx="8404150" cy="7461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5" name="Rectangle 54"/>
          <p:cNvSpPr/>
          <p:nvPr/>
        </p:nvSpPr>
        <p:spPr>
          <a:xfrm>
            <a:off x="463625" y="2123259"/>
            <a:ext cx="8404150" cy="11017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Rectangle 55"/>
          <p:cNvSpPr/>
          <p:nvPr/>
        </p:nvSpPr>
        <p:spPr>
          <a:xfrm>
            <a:off x="463625" y="3339941"/>
            <a:ext cx="8404150" cy="146367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82" name="Content Placeholder 2"/>
          <p:cNvSpPr txBox="1">
            <a:spLocks/>
          </p:cNvSpPr>
          <p:nvPr/>
        </p:nvSpPr>
        <p:spPr bwMode="gray">
          <a:xfrm>
            <a:off x="540048" y="1316092"/>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PLATINUM</a:t>
            </a:r>
          </a:p>
        </p:txBody>
      </p:sp>
      <p:sp>
        <p:nvSpPr>
          <p:cNvPr id="24583" name="Content Placeholder 2"/>
          <p:cNvSpPr txBox="1">
            <a:spLocks/>
          </p:cNvSpPr>
          <p:nvPr/>
        </p:nvSpPr>
        <p:spPr bwMode="gray">
          <a:xfrm>
            <a:off x="540048" y="2266134"/>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GOLD</a:t>
            </a:r>
          </a:p>
        </p:txBody>
      </p:sp>
      <p:sp>
        <p:nvSpPr>
          <p:cNvPr id="24584" name="Content Placeholder 2"/>
          <p:cNvSpPr txBox="1">
            <a:spLocks/>
          </p:cNvSpPr>
          <p:nvPr/>
        </p:nvSpPr>
        <p:spPr bwMode="gray">
          <a:xfrm>
            <a:off x="555923" y="3398678"/>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SILVER</a:t>
            </a:r>
          </a:p>
        </p:txBody>
      </p:sp>
      <p:sp>
        <p:nvSpPr>
          <p:cNvPr id="60" name="Rectangle 59"/>
          <p:cNvSpPr/>
          <p:nvPr/>
        </p:nvSpPr>
        <p:spPr>
          <a:xfrm>
            <a:off x="449561" y="2121672"/>
            <a:ext cx="34925" cy="1092200"/>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 name="Rectangle 60"/>
          <p:cNvSpPr/>
          <p:nvPr/>
        </p:nvSpPr>
        <p:spPr>
          <a:xfrm>
            <a:off x="449561" y="1265292"/>
            <a:ext cx="34925" cy="746125"/>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 name="Rectangle 61"/>
          <p:cNvSpPr/>
          <p:nvPr/>
        </p:nvSpPr>
        <p:spPr>
          <a:xfrm flipH="1">
            <a:off x="446386" y="3343116"/>
            <a:ext cx="31750" cy="1463675"/>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4588"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5505" y="1552580"/>
            <a:ext cx="66357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8979" y="1562105"/>
            <a:ext cx="5365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51010" y="1498605"/>
            <a:ext cx="5175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68" descr="2000px-SAP_2011_logo.svg.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47272" y="1514480"/>
            <a:ext cx="606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72" descr="Hortonworks-Logo.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89015" y="2796564"/>
            <a:ext cx="7635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75" descr="799px-NTT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4147" y="2850732"/>
            <a:ext cx="7112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78" descr="swisscom-logo.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39696" y="2850732"/>
            <a:ext cx="8413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79" descr="SAS_logo_horiz.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475039" y="2887130"/>
            <a:ext cx="429181" cy="17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82" descr="Ericsson.jpg"/>
          <p:cNvPicPr>
            <a:picLocks noChangeAspect="1"/>
          </p:cNvPicPr>
          <p:nvPr/>
        </p:nvPicPr>
        <p:blipFill>
          <a:blip r:embed="rId12">
            <a:extLst>
              <a:ext uri="{28A0092B-C50C-407E-A947-70E740481C1C}">
                <a14:useLocalDpi xmlns:a14="http://schemas.microsoft.com/office/drawing/2010/main" val="0"/>
              </a:ext>
            </a:extLst>
          </a:blip>
          <a:srcRect t="22789" b="17180"/>
          <a:stretch>
            <a:fillRect/>
          </a:stretch>
        </p:blipFill>
        <p:spPr bwMode="auto">
          <a:xfrm>
            <a:off x="6880663" y="2349468"/>
            <a:ext cx="10223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8" name="Picture 84" descr="1000px-Vmware.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711394" y="1593855"/>
            <a:ext cx="9286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8" descr="docker_logo.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213949" y="4007359"/>
            <a:ext cx="8001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9" descr="redislabs-typeface.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594092" y="4476880"/>
            <a:ext cx="635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4" name="Picture 90" descr="logo_tcm100-871390.gif"/>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300233" y="3913697"/>
            <a:ext cx="6032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7" name="Picture 93" descr="logo_mimacom.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479393" y="4473804"/>
            <a:ext cx="488560" cy="14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96" descr="10152636-mendix-logo.jp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541655" y="4459417"/>
            <a:ext cx="7016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97" descr="thumbnailimage.img.jpg"/>
          <p:cNvPicPr>
            <a:picLocks noChangeAspect="1"/>
          </p:cNvPicPr>
          <p:nvPr/>
        </p:nvPicPr>
        <p:blipFill>
          <a:blip r:embed="rId19">
            <a:extLst>
              <a:ext uri="{28A0092B-C50C-407E-A947-70E740481C1C}">
                <a14:useLocalDpi xmlns:a14="http://schemas.microsoft.com/office/drawing/2010/main" val="0"/>
              </a:ext>
            </a:extLst>
          </a:blip>
          <a:srcRect b="44260"/>
          <a:stretch>
            <a:fillRect/>
          </a:stretch>
        </p:blipFill>
        <p:spPr bwMode="auto">
          <a:xfrm>
            <a:off x="8103440" y="4487992"/>
            <a:ext cx="6826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3" name="Picture 99" descr="Altoros_Logo1(1).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1864450" y="3587296"/>
            <a:ext cx="6858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102" descr="cc13-canopy.jp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2739997" y="4013618"/>
            <a:ext cx="671068" cy="260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2"/>
          <a:stretch>
            <a:fillRect/>
          </a:stretch>
        </p:blipFill>
        <p:spPr>
          <a:xfrm>
            <a:off x="2333146" y="2790153"/>
            <a:ext cx="370394" cy="370394"/>
          </a:xfrm>
          <a:prstGeom prst="rect">
            <a:avLst/>
          </a:prstGeom>
        </p:spPr>
      </p:pic>
      <p:pic>
        <p:nvPicPr>
          <p:cNvPr id="6" name="Picture 5"/>
          <p:cNvPicPr>
            <a:picLocks noChangeAspect="1"/>
          </p:cNvPicPr>
          <p:nvPr/>
        </p:nvPicPr>
        <p:blipFill>
          <a:blip r:embed="rId23"/>
          <a:stretch>
            <a:fillRect/>
          </a:stretch>
        </p:blipFill>
        <p:spPr>
          <a:xfrm>
            <a:off x="6743664" y="2888177"/>
            <a:ext cx="734479" cy="228382"/>
          </a:xfrm>
          <a:prstGeom prst="rect">
            <a:avLst/>
          </a:prstGeom>
        </p:spPr>
      </p:pic>
      <p:pic>
        <p:nvPicPr>
          <p:cNvPr id="8" name="Picture 7"/>
          <p:cNvPicPr>
            <a:picLocks noChangeAspect="1"/>
          </p:cNvPicPr>
          <p:nvPr/>
        </p:nvPicPr>
        <p:blipFill>
          <a:blip r:embed="rId24"/>
          <a:stretch>
            <a:fillRect/>
          </a:stretch>
        </p:blipFill>
        <p:spPr>
          <a:xfrm>
            <a:off x="5293769" y="4012120"/>
            <a:ext cx="591101" cy="180979"/>
          </a:xfrm>
          <a:prstGeom prst="rect">
            <a:avLst/>
          </a:prstGeom>
        </p:spPr>
      </p:pic>
      <p:pic>
        <p:nvPicPr>
          <p:cNvPr id="9" name="Picture 8"/>
          <p:cNvPicPr>
            <a:picLocks noChangeAspect="1"/>
          </p:cNvPicPr>
          <p:nvPr/>
        </p:nvPicPr>
        <p:blipFill rotWithShape="1">
          <a:blip r:embed="rId25"/>
          <a:srcRect l="10726" r="6919" b="18373"/>
          <a:stretch/>
        </p:blipFill>
        <p:spPr>
          <a:xfrm>
            <a:off x="3541655" y="3950663"/>
            <a:ext cx="446717" cy="303892"/>
          </a:xfrm>
          <a:prstGeom prst="rect">
            <a:avLst/>
          </a:prstGeom>
        </p:spPr>
      </p:pic>
      <p:pic>
        <p:nvPicPr>
          <p:cNvPr id="10" name="Picture 9"/>
          <p:cNvPicPr>
            <a:picLocks noChangeAspect="1"/>
          </p:cNvPicPr>
          <p:nvPr/>
        </p:nvPicPr>
        <p:blipFill>
          <a:blip r:embed="rId26"/>
          <a:stretch>
            <a:fillRect/>
          </a:stretch>
        </p:blipFill>
        <p:spPr>
          <a:xfrm>
            <a:off x="3541655" y="3577133"/>
            <a:ext cx="523031" cy="191777"/>
          </a:xfrm>
          <a:prstGeom prst="rect">
            <a:avLst/>
          </a:prstGeom>
        </p:spPr>
      </p:pic>
      <p:pic>
        <p:nvPicPr>
          <p:cNvPr id="11" name="Picture 10"/>
          <p:cNvPicPr>
            <a:picLocks noChangeAspect="1"/>
          </p:cNvPicPr>
          <p:nvPr/>
        </p:nvPicPr>
        <p:blipFill>
          <a:blip r:embed="rId27"/>
          <a:stretch>
            <a:fillRect/>
          </a:stretch>
        </p:blipFill>
        <p:spPr>
          <a:xfrm>
            <a:off x="6071814" y="4396224"/>
            <a:ext cx="367132" cy="297837"/>
          </a:xfrm>
          <a:prstGeom prst="rect">
            <a:avLst/>
          </a:prstGeom>
        </p:spPr>
      </p:pic>
      <p:pic>
        <p:nvPicPr>
          <p:cNvPr id="12" name="Picture 11"/>
          <p:cNvPicPr>
            <a:picLocks noChangeAspect="1"/>
          </p:cNvPicPr>
          <p:nvPr/>
        </p:nvPicPr>
        <p:blipFill>
          <a:blip r:embed="rId28"/>
          <a:stretch>
            <a:fillRect/>
          </a:stretch>
        </p:blipFill>
        <p:spPr>
          <a:xfrm>
            <a:off x="1864450" y="4035672"/>
            <a:ext cx="591080" cy="189086"/>
          </a:xfrm>
          <a:prstGeom prst="rect">
            <a:avLst/>
          </a:prstGeom>
        </p:spPr>
      </p:pic>
      <p:pic>
        <p:nvPicPr>
          <p:cNvPr id="13" name="Picture 12"/>
          <p:cNvPicPr>
            <a:picLocks noChangeAspect="1"/>
          </p:cNvPicPr>
          <p:nvPr/>
        </p:nvPicPr>
        <p:blipFill>
          <a:blip r:embed="rId29"/>
          <a:stretch>
            <a:fillRect/>
          </a:stretch>
        </p:blipFill>
        <p:spPr>
          <a:xfrm>
            <a:off x="7048520" y="3517573"/>
            <a:ext cx="854963" cy="310896"/>
          </a:xfrm>
          <a:prstGeom prst="rect">
            <a:avLst/>
          </a:prstGeom>
        </p:spPr>
      </p:pic>
      <p:pic>
        <p:nvPicPr>
          <p:cNvPr id="14" name="Picture 13"/>
          <p:cNvPicPr>
            <a:picLocks noChangeAspect="1"/>
          </p:cNvPicPr>
          <p:nvPr/>
        </p:nvPicPr>
        <p:blipFill>
          <a:blip r:embed="rId30"/>
          <a:stretch>
            <a:fillRect/>
          </a:stretch>
        </p:blipFill>
        <p:spPr>
          <a:xfrm>
            <a:off x="7965299" y="3591595"/>
            <a:ext cx="820766" cy="162852"/>
          </a:xfrm>
          <a:prstGeom prst="rect">
            <a:avLst/>
          </a:prstGeom>
        </p:spPr>
      </p:pic>
      <p:pic>
        <p:nvPicPr>
          <p:cNvPr id="15" name="Picture 14"/>
          <p:cNvPicPr>
            <a:picLocks noChangeAspect="1"/>
          </p:cNvPicPr>
          <p:nvPr/>
        </p:nvPicPr>
        <p:blipFill>
          <a:blip r:embed="rId31"/>
          <a:stretch>
            <a:fillRect/>
          </a:stretch>
        </p:blipFill>
        <p:spPr>
          <a:xfrm>
            <a:off x="2214290" y="1492114"/>
            <a:ext cx="843553" cy="354294"/>
          </a:xfrm>
          <a:prstGeom prst="rect">
            <a:avLst/>
          </a:prstGeom>
        </p:spPr>
      </p:pic>
      <p:pic>
        <p:nvPicPr>
          <p:cNvPr id="17" name="Picture 16"/>
          <p:cNvPicPr>
            <a:picLocks noChangeAspect="1"/>
          </p:cNvPicPr>
          <p:nvPr/>
        </p:nvPicPr>
        <p:blipFill>
          <a:blip r:embed="rId32"/>
          <a:stretch>
            <a:fillRect/>
          </a:stretch>
        </p:blipFill>
        <p:spPr>
          <a:xfrm>
            <a:off x="8170727" y="2276254"/>
            <a:ext cx="338326" cy="338326"/>
          </a:xfrm>
          <a:prstGeom prst="rect">
            <a:avLst/>
          </a:prstGeom>
        </p:spPr>
      </p:pic>
      <p:pic>
        <p:nvPicPr>
          <p:cNvPr id="18" name="Picture 17"/>
          <p:cNvPicPr>
            <a:picLocks noChangeAspect="1"/>
          </p:cNvPicPr>
          <p:nvPr/>
        </p:nvPicPr>
        <p:blipFill>
          <a:blip r:embed="rId33"/>
          <a:stretch>
            <a:fillRect/>
          </a:stretch>
        </p:blipFill>
        <p:spPr>
          <a:xfrm>
            <a:off x="3158323" y="2361242"/>
            <a:ext cx="1055602" cy="253338"/>
          </a:xfrm>
          <a:prstGeom prst="rect">
            <a:avLst/>
          </a:prstGeom>
        </p:spPr>
      </p:pic>
      <p:pic>
        <p:nvPicPr>
          <p:cNvPr id="19" name="Picture 18"/>
          <p:cNvPicPr>
            <a:picLocks noChangeAspect="1"/>
          </p:cNvPicPr>
          <p:nvPr/>
        </p:nvPicPr>
        <p:blipFill>
          <a:blip r:embed="rId34"/>
          <a:stretch>
            <a:fillRect/>
          </a:stretch>
        </p:blipFill>
        <p:spPr>
          <a:xfrm>
            <a:off x="7957331" y="2897486"/>
            <a:ext cx="692125" cy="155728"/>
          </a:xfrm>
          <a:prstGeom prst="rect">
            <a:avLst/>
          </a:prstGeom>
        </p:spPr>
      </p:pic>
      <p:pic>
        <p:nvPicPr>
          <p:cNvPr id="20" name="Picture 19"/>
          <p:cNvPicPr>
            <a:picLocks noChangeAspect="1"/>
          </p:cNvPicPr>
          <p:nvPr/>
        </p:nvPicPr>
        <p:blipFill>
          <a:blip r:embed="rId35"/>
          <a:stretch>
            <a:fillRect/>
          </a:stretch>
        </p:blipFill>
        <p:spPr>
          <a:xfrm>
            <a:off x="4481295" y="2367949"/>
            <a:ext cx="1233191" cy="246631"/>
          </a:xfrm>
          <a:prstGeom prst="rect">
            <a:avLst/>
          </a:prstGeom>
        </p:spPr>
      </p:pic>
      <p:pic>
        <p:nvPicPr>
          <p:cNvPr id="21" name="Picture 20"/>
          <p:cNvPicPr>
            <a:picLocks noChangeAspect="1"/>
          </p:cNvPicPr>
          <p:nvPr/>
        </p:nvPicPr>
        <p:blipFill>
          <a:blip r:embed="rId36"/>
          <a:stretch>
            <a:fillRect/>
          </a:stretch>
        </p:blipFill>
        <p:spPr>
          <a:xfrm>
            <a:off x="1024363" y="4025175"/>
            <a:ext cx="694944" cy="154869"/>
          </a:xfrm>
          <a:prstGeom prst="rect">
            <a:avLst/>
          </a:prstGeom>
        </p:spPr>
      </p:pic>
      <p:pic>
        <p:nvPicPr>
          <p:cNvPr id="22" name="Picture 21"/>
          <p:cNvPicPr>
            <a:picLocks noChangeAspect="1"/>
          </p:cNvPicPr>
          <p:nvPr/>
        </p:nvPicPr>
        <p:blipFill>
          <a:blip r:embed="rId37"/>
          <a:stretch>
            <a:fillRect/>
          </a:stretch>
        </p:blipFill>
        <p:spPr>
          <a:xfrm>
            <a:off x="5293769" y="4418763"/>
            <a:ext cx="530774" cy="252758"/>
          </a:xfrm>
          <a:prstGeom prst="rect">
            <a:avLst/>
          </a:prstGeom>
        </p:spPr>
      </p:pic>
      <p:pic>
        <p:nvPicPr>
          <p:cNvPr id="23" name="Picture 22"/>
          <p:cNvPicPr>
            <a:picLocks noChangeAspect="1"/>
          </p:cNvPicPr>
          <p:nvPr/>
        </p:nvPicPr>
        <p:blipFill>
          <a:blip r:embed="rId38"/>
          <a:stretch>
            <a:fillRect/>
          </a:stretch>
        </p:blipFill>
        <p:spPr>
          <a:xfrm>
            <a:off x="7537724" y="4376893"/>
            <a:ext cx="365759" cy="336499"/>
          </a:xfrm>
          <a:prstGeom prst="rect">
            <a:avLst/>
          </a:prstGeom>
        </p:spPr>
      </p:pic>
      <p:pic>
        <p:nvPicPr>
          <p:cNvPr id="24" name="Picture 23"/>
          <p:cNvPicPr>
            <a:picLocks noChangeAspect="1"/>
          </p:cNvPicPr>
          <p:nvPr/>
        </p:nvPicPr>
        <p:blipFill>
          <a:blip r:embed="rId39"/>
          <a:stretch>
            <a:fillRect/>
          </a:stretch>
        </p:blipFill>
        <p:spPr>
          <a:xfrm>
            <a:off x="8145985" y="4042255"/>
            <a:ext cx="640080" cy="120708"/>
          </a:xfrm>
          <a:prstGeom prst="rect">
            <a:avLst/>
          </a:prstGeom>
        </p:spPr>
      </p:pic>
      <p:pic>
        <p:nvPicPr>
          <p:cNvPr id="5" name="Picture 4"/>
          <p:cNvPicPr>
            <a:picLocks noChangeAspect="1"/>
          </p:cNvPicPr>
          <p:nvPr/>
        </p:nvPicPr>
        <p:blipFill>
          <a:blip r:embed="rId40"/>
          <a:stretch>
            <a:fillRect/>
          </a:stretch>
        </p:blipFill>
        <p:spPr>
          <a:xfrm>
            <a:off x="5538349" y="1454266"/>
            <a:ext cx="1041827" cy="429990"/>
          </a:xfrm>
          <a:prstGeom prst="rect">
            <a:avLst/>
          </a:prstGeom>
        </p:spPr>
      </p:pic>
      <p:pic>
        <p:nvPicPr>
          <p:cNvPr id="25" name="Picture 24"/>
          <p:cNvPicPr>
            <a:picLocks noChangeAspect="1"/>
          </p:cNvPicPr>
          <p:nvPr/>
        </p:nvPicPr>
        <p:blipFill>
          <a:blip r:embed="rId41"/>
          <a:stretch>
            <a:fillRect/>
          </a:stretch>
        </p:blipFill>
        <p:spPr>
          <a:xfrm>
            <a:off x="1065800" y="2327486"/>
            <a:ext cx="717736" cy="287094"/>
          </a:xfrm>
          <a:prstGeom prst="rect">
            <a:avLst/>
          </a:prstGeom>
        </p:spPr>
      </p:pic>
      <p:pic>
        <p:nvPicPr>
          <p:cNvPr id="27" name="Picture 26"/>
          <p:cNvPicPr>
            <a:picLocks noChangeAspect="1"/>
          </p:cNvPicPr>
          <p:nvPr/>
        </p:nvPicPr>
        <p:blipFill>
          <a:blip r:embed="rId42"/>
          <a:stretch>
            <a:fillRect/>
          </a:stretch>
        </p:blipFill>
        <p:spPr>
          <a:xfrm>
            <a:off x="5293769" y="3584273"/>
            <a:ext cx="739574" cy="177496"/>
          </a:xfrm>
          <a:prstGeom prst="rect">
            <a:avLst/>
          </a:prstGeom>
        </p:spPr>
      </p:pic>
      <p:pic>
        <p:nvPicPr>
          <p:cNvPr id="28" name="Picture 27"/>
          <p:cNvPicPr>
            <a:picLocks noChangeAspect="1"/>
          </p:cNvPicPr>
          <p:nvPr/>
        </p:nvPicPr>
        <p:blipFill>
          <a:blip r:embed="rId43"/>
          <a:stretch>
            <a:fillRect/>
          </a:stretch>
        </p:blipFill>
        <p:spPr>
          <a:xfrm>
            <a:off x="4492321" y="3954940"/>
            <a:ext cx="462705" cy="295338"/>
          </a:xfrm>
          <a:prstGeom prst="rect">
            <a:avLst/>
          </a:prstGeom>
        </p:spPr>
      </p:pic>
      <p:pic>
        <p:nvPicPr>
          <p:cNvPr id="29" name="Picture 28"/>
          <p:cNvPicPr>
            <a:picLocks noChangeAspect="1"/>
          </p:cNvPicPr>
          <p:nvPr/>
        </p:nvPicPr>
        <p:blipFill>
          <a:blip r:embed="rId44"/>
          <a:stretch>
            <a:fillRect/>
          </a:stretch>
        </p:blipFill>
        <p:spPr>
          <a:xfrm>
            <a:off x="1024363" y="4454677"/>
            <a:ext cx="631146" cy="180931"/>
          </a:xfrm>
          <a:prstGeom prst="rect">
            <a:avLst/>
          </a:prstGeom>
        </p:spPr>
      </p:pic>
      <p:pic>
        <p:nvPicPr>
          <p:cNvPr id="30" name="Picture 29"/>
          <p:cNvPicPr>
            <a:picLocks noChangeAspect="1"/>
          </p:cNvPicPr>
          <p:nvPr/>
        </p:nvPicPr>
        <p:blipFill>
          <a:blip r:embed="rId45"/>
          <a:stretch>
            <a:fillRect/>
          </a:stretch>
        </p:blipFill>
        <p:spPr>
          <a:xfrm>
            <a:off x="1864450" y="4490837"/>
            <a:ext cx="1517904" cy="108611"/>
          </a:xfrm>
          <a:prstGeom prst="rect">
            <a:avLst/>
          </a:prstGeom>
        </p:spPr>
      </p:pic>
      <p:pic>
        <p:nvPicPr>
          <p:cNvPr id="3" name="Picture 2"/>
          <p:cNvPicPr>
            <a:picLocks noChangeAspect="1"/>
          </p:cNvPicPr>
          <p:nvPr/>
        </p:nvPicPr>
        <p:blipFill>
          <a:blip r:embed="rId46"/>
          <a:stretch>
            <a:fillRect/>
          </a:stretch>
        </p:blipFill>
        <p:spPr>
          <a:xfrm>
            <a:off x="2763597" y="3542628"/>
            <a:ext cx="630936" cy="260786"/>
          </a:xfrm>
          <a:prstGeom prst="rect">
            <a:avLst/>
          </a:prstGeom>
        </p:spPr>
      </p:pic>
      <p:pic>
        <p:nvPicPr>
          <p:cNvPr id="7" name="Picture 6"/>
          <p:cNvPicPr>
            <a:picLocks noChangeAspect="1"/>
          </p:cNvPicPr>
          <p:nvPr/>
        </p:nvPicPr>
        <p:blipFill>
          <a:blip r:embed="rId47"/>
          <a:stretch>
            <a:fillRect/>
          </a:stretch>
        </p:blipFill>
        <p:spPr>
          <a:xfrm>
            <a:off x="1991082" y="2234060"/>
            <a:ext cx="1005840" cy="339111"/>
          </a:xfrm>
          <a:prstGeom prst="rect">
            <a:avLst/>
          </a:prstGeom>
        </p:spPr>
      </p:pic>
      <p:pic>
        <p:nvPicPr>
          <p:cNvPr id="16" name="Picture 15"/>
          <p:cNvPicPr>
            <a:picLocks noChangeAspect="1"/>
          </p:cNvPicPr>
          <p:nvPr/>
        </p:nvPicPr>
        <p:blipFill>
          <a:blip r:embed="rId48"/>
          <a:stretch>
            <a:fillRect/>
          </a:stretch>
        </p:blipFill>
        <p:spPr>
          <a:xfrm>
            <a:off x="6242984" y="3608923"/>
            <a:ext cx="713232" cy="163024"/>
          </a:xfrm>
          <a:prstGeom prst="rect">
            <a:avLst/>
          </a:prstGeom>
        </p:spPr>
      </p:pic>
      <p:pic>
        <p:nvPicPr>
          <p:cNvPr id="31" name="Picture 30"/>
          <p:cNvPicPr>
            <a:picLocks noChangeAspect="1"/>
          </p:cNvPicPr>
          <p:nvPr/>
        </p:nvPicPr>
        <p:blipFill>
          <a:blip r:embed="rId49"/>
          <a:stretch>
            <a:fillRect/>
          </a:stretch>
        </p:blipFill>
        <p:spPr>
          <a:xfrm>
            <a:off x="4199305" y="3635986"/>
            <a:ext cx="996696" cy="99670"/>
          </a:xfrm>
          <a:prstGeom prst="rect">
            <a:avLst/>
          </a:prstGeom>
        </p:spPr>
      </p:pic>
      <p:pic>
        <p:nvPicPr>
          <p:cNvPr id="26" name="Picture 25"/>
          <p:cNvPicPr>
            <a:picLocks noChangeAspect="1"/>
          </p:cNvPicPr>
          <p:nvPr/>
        </p:nvPicPr>
        <p:blipFill>
          <a:blip r:embed="rId50"/>
          <a:stretch>
            <a:fillRect/>
          </a:stretch>
        </p:blipFill>
        <p:spPr>
          <a:xfrm>
            <a:off x="5991313" y="2280330"/>
            <a:ext cx="643299" cy="361856"/>
          </a:xfrm>
          <a:prstGeom prst="rect">
            <a:avLst/>
          </a:prstGeom>
        </p:spPr>
      </p:pic>
      <p:sp>
        <p:nvSpPr>
          <p:cNvPr id="63" name="Shape 165"/>
          <p:cNvSpPr txBox="1">
            <a:spLocks noGrp="1"/>
          </p:cNvSpPr>
          <p:nvPr>
            <p:ph type="title"/>
          </p:nvPr>
        </p:nvSpPr>
        <p:spPr>
          <a:xfrm>
            <a:off x="275128" y="186895"/>
            <a:ext cx="87774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008774"/>
              </a:buClr>
              <a:buSzPct val="25000"/>
              <a:buFont typeface="Arial"/>
              <a:buNone/>
            </a:pPr>
            <a:r>
              <a:rPr lang="en-US" b="0" dirty="0">
                <a:solidFill>
                  <a:schemeClr val="accent2"/>
                </a:solidFill>
                <a:latin typeface="+mj-lt"/>
              </a:rPr>
              <a:t>Pivotal </a:t>
            </a:r>
            <a:r>
              <a:rPr lang="en-US" b="0" dirty="0" smtClean="0">
                <a:solidFill>
                  <a:schemeClr val="accent2"/>
                </a:solidFill>
                <a:latin typeface="+mj-lt"/>
              </a:rPr>
              <a:t>Cloud Foundry</a:t>
            </a:r>
            <a:endParaRPr lang="en-US" b="0" dirty="0">
              <a:solidFill>
                <a:schemeClr val="accent2"/>
              </a:solidFill>
              <a:latin typeface="+mj-lt"/>
            </a:endParaRPr>
          </a:p>
        </p:txBody>
      </p:sp>
    </p:spTree>
    <p:extLst>
      <p:ext uri="{BB962C8B-B14F-4D97-AF65-F5344CB8AC3E}">
        <p14:creationId xmlns:p14="http://schemas.microsoft.com/office/powerpoint/2010/main" val="11587912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F_Bridge-01.jpeg"/>
          <p:cNvPicPr>
            <a:picLocks/>
          </p:cNvPicPr>
          <p:nvPr/>
        </p:nvPicPr>
        <p:blipFill rotWithShape="1">
          <a:blip r:embed="rId3">
            <a:extLst>
              <a:ext uri="{28A0092B-C50C-407E-A947-70E740481C1C}">
                <a14:useLocalDpi xmlns:a14="http://schemas.microsoft.com/office/drawing/2010/main" val="0"/>
              </a:ext>
            </a:extLst>
          </a:blip>
          <a:srcRect t="9350" b="9350"/>
          <a:stretch/>
        </p:blipFill>
        <p:spPr>
          <a:xfrm>
            <a:off x="0" y="0"/>
            <a:ext cx="9144000" cy="5143500"/>
          </a:xfrm>
          <a:prstGeom prst="rect">
            <a:avLst/>
          </a:prstGeom>
        </p:spPr>
      </p:pic>
      <p:sp>
        <p:nvSpPr>
          <p:cNvPr id="8" name="Shape 251"/>
          <p:cNvSpPr/>
          <p:nvPr/>
        </p:nvSpPr>
        <p:spPr>
          <a:xfrm>
            <a:off x="0" y="0"/>
            <a:ext cx="9144000" cy="5143500"/>
          </a:xfrm>
          <a:prstGeom prst="rect">
            <a:avLst/>
          </a:prstGeom>
          <a:solidFill>
            <a:srgbClr val="182730">
              <a:alpha val="43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pic>
        <p:nvPicPr>
          <p:cNvPr id="10" name="Picture 9"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pic>
        <p:nvPicPr>
          <p:cNvPr id="7" name="Picture 6"/>
          <p:cNvPicPr>
            <a:picLocks noChangeAspect="1"/>
          </p:cNvPicPr>
          <p:nvPr/>
        </p:nvPicPr>
        <p:blipFill>
          <a:blip r:embed="rId5"/>
          <a:stretch>
            <a:fillRect/>
          </a:stretch>
        </p:blipFill>
        <p:spPr>
          <a:xfrm>
            <a:off x="2182483" y="370606"/>
            <a:ext cx="4560820" cy="4396910"/>
          </a:xfrm>
          <a:prstGeom prst="rect">
            <a:avLst/>
          </a:prstGeom>
        </p:spPr>
      </p:pic>
      <p:sp>
        <p:nvSpPr>
          <p:cNvPr id="11" name="Rectangle 10"/>
          <p:cNvSpPr/>
          <p:nvPr/>
        </p:nvSpPr>
        <p:spPr>
          <a:xfrm>
            <a:off x="2980301" y="840489"/>
            <a:ext cx="1018503"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DevOps</a:t>
            </a:r>
            <a:endParaRPr kumimoji="0" lang="en-US" b="0" i="0" u="none" strike="noStrike" kern="0" cap="none" spc="0" normalizeH="0" baseline="0" noProof="0" dirty="0">
              <a:ln>
                <a:noFill/>
              </a:ln>
              <a:solidFill>
                <a:sysClr val="window" lastClr="FFFFFF"/>
              </a:solidFill>
              <a:effectLst/>
              <a:uLnTx/>
              <a:uFillTx/>
            </a:endParaRPr>
          </a:p>
        </p:txBody>
      </p:sp>
      <p:sp>
        <p:nvSpPr>
          <p:cNvPr id="12" name="Rectangle 11"/>
          <p:cNvSpPr/>
          <p:nvPr/>
        </p:nvSpPr>
        <p:spPr>
          <a:xfrm>
            <a:off x="4451517" y="731474"/>
            <a:ext cx="1352466" cy="64633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Continuous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Delivery</a:t>
            </a:r>
            <a:endParaRPr kumimoji="0" lang="en-US" b="0" i="0" u="none" strike="noStrike" kern="0" cap="none" spc="0" normalizeH="0" baseline="0" noProof="0" dirty="0">
              <a:ln>
                <a:noFill/>
              </a:ln>
              <a:solidFill>
                <a:sysClr val="window" lastClr="FFFFFF"/>
              </a:solidFill>
              <a:effectLst/>
              <a:uLnTx/>
              <a:uFillTx/>
            </a:endParaRPr>
          </a:p>
        </p:txBody>
      </p:sp>
      <p:sp>
        <p:nvSpPr>
          <p:cNvPr id="13" name="Rectangle 12"/>
          <p:cNvSpPr/>
          <p:nvPr/>
        </p:nvSpPr>
        <p:spPr>
          <a:xfrm>
            <a:off x="4539530" y="3793333"/>
            <a:ext cx="1300957"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Containers</a:t>
            </a:r>
            <a:endParaRPr kumimoji="0" lang="en-US" b="0" i="0" u="none" strike="noStrike" kern="0" cap="none" spc="0" normalizeH="0" baseline="0" noProof="0" dirty="0">
              <a:ln>
                <a:noFill/>
              </a:ln>
              <a:solidFill>
                <a:sysClr val="window" lastClr="FFFFFF"/>
              </a:solidFill>
              <a:effectLst/>
              <a:uLnTx/>
              <a:uFillTx/>
            </a:endParaRPr>
          </a:p>
        </p:txBody>
      </p:sp>
      <p:sp>
        <p:nvSpPr>
          <p:cNvPr id="14" name="Rectangle 13"/>
          <p:cNvSpPr/>
          <p:nvPr/>
        </p:nvSpPr>
        <p:spPr>
          <a:xfrm>
            <a:off x="2718592" y="3785648"/>
            <a:ext cx="1659604"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Micro services</a:t>
            </a:r>
            <a:endParaRPr kumimoji="0" lang="en-US" b="0" i="0" u="none" strike="noStrike" kern="0" cap="none" spc="0" normalizeH="0" baseline="0" noProof="0" dirty="0">
              <a:ln>
                <a:noFill/>
              </a:ln>
              <a:solidFill>
                <a:sysClr val="window" lastClr="FFFFFF"/>
              </a:solidFill>
              <a:effectLst/>
              <a:uLnTx/>
              <a:uFillTx/>
            </a:endParaRPr>
          </a:p>
        </p:txBody>
      </p:sp>
      <p:pic>
        <p:nvPicPr>
          <p:cNvPr id="15" name="Picture 14"/>
          <p:cNvPicPr>
            <a:picLocks noChangeAspect="1"/>
          </p:cNvPicPr>
          <p:nvPr/>
        </p:nvPicPr>
        <p:blipFill>
          <a:blip r:embed="rId6"/>
          <a:stretch>
            <a:fillRect/>
          </a:stretch>
        </p:blipFill>
        <p:spPr>
          <a:xfrm>
            <a:off x="4669831" y="3210258"/>
            <a:ext cx="1043278" cy="587647"/>
          </a:xfrm>
          <a:prstGeom prst="rect">
            <a:avLst/>
          </a:prstGeom>
        </p:spPr>
      </p:pic>
      <p:pic>
        <p:nvPicPr>
          <p:cNvPr id="16" name="Picture 15"/>
          <p:cNvPicPr>
            <a:picLocks noChangeAspect="1"/>
          </p:cNvPicPr>
          <p:nvPr/>
        </p:nvPicPr>
        <p:blipFill>
          <a:blip r:embed="rId7"/>
          <a:stretch>
            <a:fillRect/>
          </a:stretch>
        </p:blipFill>
        <p:spPr>
          <a:xfrm>
            <a:off x="4809989" y="1356326"/>
            <a:ext cx="710587" cy="678932"/>
          </a:xfrm>
          <a:prstGeom prst="rect">
            <a:avLst/>
          </a:prstGeom>
        </p:spPr>
      </p:pic>
      <p:pic>
        <p:nvPicPr>
          <p:cNvPr id="17" name="Picture 16"/>
          <p:cNvPicPr>
            <a:picLocks noChangeAspect="1"/>
          </p:cNvPicPr>
          <p:nvPr/>
        </p:nvPicPr>
        <p:blipFill>
          <a:blip r:embed="rId8">
            <a:alphaModFix amt="82000"/>
          </a:blip>
          <a:stretch>
            <a:fillRect/>
          </a:stretch>
        </p:blipFill>
        <p:spPr>
          <a:xfrm>
            <a:off x="2168351" y="2096490"/>
            <a:ext cx="4574952" cy="906387"/>
          </a:xfrm>
          <a:prstGeom prst="rect">
            <a:avLst/>
          </a:prstGeom>
        </p:spPr>
      </p:pic>
      <p:pic>
        <p:nvPicPr>
          <p:cNvPr id="18" name="Picture 17"/>
          <p:cNvPicPr>
            <a:picLocks noChangeAspect="1"/>
          </p:cNvPicPr>
          <p:nvPr/>
        </p:nvPicPr>
        <p:blipFill>
          <a:blip r:embed="rId9"/>
          <a:stretch>
            <a:fillRect/>
          </a:stretch>
        </p:blipFill>
        <p:spPr>
          <a:xfrm>
            <a:off x="2888525" y="1431571"/>
            <a:ext cx="1123932" cy="547723"/>
          </a:xfrm>
          <a:prstGeom prst="rect">
            <a:avLst/>
          </a:prstGeom>
        </p:spPr>
      </p:pic>
      <p:pic>
        <p:nvPicPr>
          <p:cNvPr id="19" name="Picture 18"/>
          <p:cNvPicPr>
            <a:picLocks noChangeAspect="1"/>
          </p:cNvPicPr>
          <p:nvPr/>
        </p:nvPicPr>
        <p:blipFill>
          <a:blip r:embed="rId10"/>
          <a:stretch>
            <a:fillRect/>
          </a:stretch>
        </p:blipFill>
        <p:spPr>
          <a:xfrm>
            <a:off x="2961082" y="3158264"/>
            <a:ext cx="1011646" cy="652879"/>
          </a:xfrm>
          <a:prstGeom prst="rect">
            <a:avLst/>
          </a:prstGeom>
        </p:spPr>
      </p:pic>
      <p:sp>
        <p:nvSpPr>
          <p:cNvPr id="20" name="Rectangle 19"/>
          <p:cNvSpPr/>
          <p:nvPr/>
        </p:nvSpPr>
        <p:spPr>
          <a:xfrm>
            <a:off x="1987911" y="2277928"/>
            <a:ext cx="4859987" cy="553998"/>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ysClr val="window" lastClr="FFFFFF"/>
                </a:solidFill>
                <a:effectLst/>
                <a:uLnTx/>
                <a:uFillTx/>
                <a:cs typeface="Arial"/>
              </a:rPr>
              <a:t>Cloud Native Platform</a:t>
            </a:r>
            <a:endParaRPr kumimoji="0" lang="en-US" sz="3000" b="1" i="0" u="none" strike="noStrike" kern="0" cap="none" spc="0" normalizeH="0" baseline="0" noProof="0" dirty="0">
              <a:ln>
                <a:noFill/>
              </a:ln>
              <a:solidFill>
                <a:sysClr val="window" lastClr="FFFFFF"/>
              </a:solidFill>
              <a:effectLst/>
              <a:uLnTx/>
              <a:uFillTx/>
            </a:endParaRPr>
          </a:p>
        </p:txBody>
      </p:sp>
    </p:spTree>
    <p:extLst>
      <p:ext uri="{BB962C8B-B14F-4D97-AF65-F5344CB8AC3E}">
        <p14:creationId xmlns:p14="http://schemas.microsoft.com/office/powerpoint/2010/main" val="10407932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cap="all" dirty="0" smtClean="0">
                <a:solidFill>
                  <a:srgbClr val="74CEC7"/>
                </a:solidFill>
              </a:rPr>
              <a:t>B r e a k</a:t>
            </a:r>
            <a:endParaRPr lang="en" sz="2100" cap="all" dirty="0">
              <a:solidFill>
                <a:srgbClr val="74CEC7"/>
              </a:solidFill>
            </a:endParaRPr>
          </a:p>
        </p:txBody>
      </p:sp>
      <p:pic>
        <p:nvPicPr>
          <p:cNvPr id="9" name="Picture 8" descr="FedEx.png"/>
          <p:cNvPicPr>
            <a:picLocks noChangeAspect="1"/>
          </p:cNvPicPr>
          <p:nvPr/>
        </p:nvPicPr>
        <p:blipFill>
          <a:blip r:embed="rId4">
            <a:extLst>
              <a:ext uri="{BEBA8EAE-BF5A-486C-A8C5-ECC9F3942E4B}">
                <a14:imgProps xmlns:a14="http://schemas.microsoft.com/office/drawing/2010/main">
                  <a14:imgLayer r:embed="rId5">
                    <a14:imgEffect>
                      <a14:backgroundRemoval t="5324" b="95833" l="1591" r="99250"/>
                    </a14:imgEffect>
                  </a14:imgLayer>
                </a14:imgProps>
              </a:ext>
              <a:ext uri="{28A0092B-C50C-407E-A947-70E740481C1C}">
                <a14:useLocalDpi xmlns:a14="http://schemas.microsoft.com/office/drawing/2010/main" val="0"/>
              </a:ext>
            </a:extLst>
          </a:blip>
          <a:stretch>
            <a:fillRect/>
          </a:stretch>
        </p:blipFill>
        <p:spPr>
          <a:xfrm>
            <a:off x="3407572" y="2413100"/>
            <a:ext cx="2328856" cy="685954"/>
          </a:xfrm>
          <a:prstGeom prst="rect">
            <a:avLst/>
          </a:prstGeom>
        </p:spPr>
      </p:pic>
    </p:spTree>
    <p:extLst>
      <p:ext uri="{BB962C8B-B14F-4D97-AF65-F5344CB8AC3E}">
        <p14:creationId xmlns:p14="http://schemas.microsoft.com/office/powerpoint/2010/main" val="5228647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4000" dirty="0" smtClean="0">
                <a:solidFill>
                  <a:srgbClr val="00AE9E"/>
                </a:solidFill>
                <a:sym typeface="Arial"/>
              </a:rPr>
              <a:t>Agenda</a:t>
            </a:r>
            <a:endParaRPr lang="en-US" sz="4000" dirty="0">
              <a:solidFill>
                <a:srgbClr val="00AE9E"/>
              </a:solidFill>
              <a:sym typeface="Arial"/>
            </a:endParaRPr>
          </a:p>
        </p:txBody>
      </p:sp>
      <p:sp>
        <p:nvSpPr>
          <p:cNvPr id="196" name="Shape 196"/>
          <p:cNvSpPr txBox="1">
            <a:spLocks noGrp="1"/>
          </p:cNvSpPr>
          <p:nvPr>
            <p:ph type="body" sz="quarter" idx="4294967295"/>
          </p:nvPr>
        </p:nvSpPr>
        <p:spPr>
          <a:xfrm>
            <a:off x="431800" y="624362"/>
            <a:ext cx="8551408" cy="3848609"/>
          </a:xfrm>
          <a:prstGeom prst="rect">
            <a:avLst/>
          </a:prstGeom>
        </p:spPr>
        <p:txBody>
          <a:bodyPr/>
          <a:lstStyle/>
          <a:p>
            <a:pPr marL="0" lvl="0" indent="0">
              <a:buClr>
                <a:srgbClr val="008774"/>
              </a:buClr>
              <a:buNone/>
            </a:pPr>
            <a:endParaRPr lang="en-US" sz="2800" dirty="0" smtClean="0">
              <a:sym typeface="Arial"/>
            </a:endParaRPr>
          </a:p>
          <a:p>
            <a:pPr marL="514350" lvl="0" indent="-514350">
              <a:buClr>
                <a:srgbClr val="008774"/>
              </a:buClr>
              <a:buFont typeface="+mj-lt"/>
              <a:buAutoNum type="arabicPeriod"/>
            </a:pPr>
            <a:r>
              <a:rPr lang="en-US" sz="2400" dirty="0" smtClean="0">
                <a:solidFill>
                  <a:srgbClr val="BFBFBF"/>
                </a:solidFill>
                <a:sym typeface="Arial"/>
              </a:rPr>
              <a:t>Changing Development Models</a:t>
            </a:r>
          </a:p>
          <a:p>
            <a:pPr marL="514350" lvl="0" indent="-514350">
              <a:buClr>
                <a:srgbClr val="008774"/>
              </a:buClr>
              <a:buFont typeface="+mj-lt"/>
              <a:buAutoNum type="arabicPeriod"/>
            </a:pPr>
            <a:r>
              <a:rPr lang="en-US" sz="2400" dirty="0" smtClean="0">
                <a:solidFill>
                  <a:srgbClr val="BFBFBF"/>
                </a:solidFill>
                <a:sym typeface="Arial"/>
              </a:rPr>
              <a:t>Cloud Native Application Platforms</a:t>
            </a:r>
          </a:p>
          <a:p>
            <a:pPr marL="514350" lvl="0" indent="-514350">
              <a:buClr>
                <a:srgbClr val="008774"/>
              </a:buClr>
              <a:buFont typeface="+mj-lt"/>
              <a:buAutoNum type="arabicPeriod"/>
            </a:pPr>
            <a:r>
              <a:rPr lang="en-US" sz="2400" dirty="0" smtClean="0">
                <a:solidFill>
                  <a:srgbClr val="BFBFBF"/>
                </a:solidFill>
                <a:sym typeface="Arial"/>
              </a:rPr>
              <a:t>Pivotal Cloud Foundry</a:t>
            </a:r>
          </a:p>
          <a:p>
            <a:pPr marL="514350" lvl="0" indent="-514350">
              <a:buClr>
                <a:srgbClr val="008774"/>
              </a:buClr>
              <a:buFont typeface="+mj-lt"/>
              <a:buAutoNum type="arabicPeriod"/>
            </a:pPr>
            <a:endParaRPr lang="en-US" sz="2800" dirty="0">
              <a:sym typeface="Arial"/>
            </a:endParaRPr>
          </a:p>
        </p:txBody>
      </p:sp>
    </p:spTree>
    <p:extLst>
      <p:ext uri="{BB962C8B-B14F-4D97-AF65-F5344CB8AC3E}">
        <p14:creationId xmlns:p14="http://schemas.microsoft.com/office/powerpoint/2010/main" val="31818843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2708038" y="-231795"/>
            <a:ext cx="3727925" cy="5586290"/>
          </a:xfrm>
          <a:prstGeom prst="rect">
            <a:avLst/>
          </a:prstGeom>
        </p:spPr>
      </p:pic>
    </p:spTree>
    <p:extLst>
      <p:ext uri="{BB962C8B-B14F-4D97-AF65-F5344CB8AC3E}">
        <p14:creationId xmlns:p14="http://schemas.microsoft.com/office/powerpoint/2010/main" val="14517941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5419583" y="1940083"/>
            <a:ext cx="2930957" cy="1015626"/>
          </a:xfrm>
          <a:prstGeom prst="rect">
            <a:avLst/>
          </a:prstGeom>
          <a:noFill/>
        </p:spPr>
        <p:txBody>
          <a:bodyPr wrap="square" lIns="91404" tIns="45702" rIns="91404" bIns="45702">
            <a:spAutoFit/>
          </a:bodyPr>
          <a:lstStyle/>
          <a:p>
            <a:pPr algn="ctr" defTabSz="914400">
              <a:defRPr/>
            </a:pPr>
            <a:r>
              <a:rPr lang="en-US" sz="6000" kern="0" dirty="0" smtClean="0">
                <a:solidFill>
                  <a:schemeClr val="bg1"/>
                </a:solidFill>
                <a:latin typeface="Arial"/>
                <a:ea typeface="Arial"/>
                <a:cs typeface="Arial"/>
                <a:sym typeface="Arial"/>
                <a:rtl val="0"/>
              </a:rPr>
              <a:t>Now</a:t>
            </a:r>
            <a:endParaRPr lang="en-US" sz="6000" kern="0" dirty="0">
              <a:solidFill>
                <a:schemeClr val="bg1"/>
              </a:solidFill>
              <a:latin typeface="Arial"/>
              <a:ea typeface="Arial"/>
              <a:cs typeface="Arial"/>
              <a:sym typeface="Arial"/>
              <a:rtl val="0"/>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5</a:t>
            </a:fld>
            <a:endParaRPr lang="en-US"/>
          </a:p>
        </p:txBody>
      </p:sp>
      <p:sp>
        <p:nvSpPr>
          <p:cNvPr id="3" name="TextBox 2"/>
          <p:cNvSpPr txBox="1"/>
          <p:nvPr/>
        </p:nvSpPr>
        <p:spPr>
          <a:xfrm>
            <a:off x="735468" y="1928945"/>
            <a:ext cx="2930957" cy="1015626"/>
          </a:xfrm>
          <a:prstGeom prst="rect">
            <a:avLst/>
          </a:prstGeom>
          <a:noFill/>
        </p:spPr>
        <p:txBody>
          <a:bodyPr wrap="square" lIns="91404" tIns="45702" rIns="91404" bIns="45702">
            <a:spAutoFit/>
          </a:bodyPr>
          <a:lstStyle/>
          <a:p>
            <a:pPr algn="ctr" defTabSz="914400">
              <a:defRPr/>
            </a:pPr>
            <a:r>
              <a:rPr lang="en-US" sz="6000" kern="0" dirty="0" smtClean="0">
                <a:solidFill>
                  <a:srgbClr val="008774"/>
                </a:solidFill>
                <a:latin typeface="Arial"/>
                <a:ea typeface="Arial"/>
                <a:cs typeface="Arial"/>
                <a:sym typeface="Arial"/>
                <a:rtl val="0"/>
              </a:rPr>
              <a:t>Then</a:t>
            </a:r>
            <a:endParaRPr lang="en-US" sz="6000" kern="0" dirty="0">
              <a:solidFill>
                <a:srgbClr val="008774"/>
              </a:solidFill>
              <a:latin typeface="Arial"/>
              <a:ea typeface="Arial"/>
              <a:cs typeface="Arial"/>
              <a:sym typeface="Arial"/>
              <a:rtl val="0"/>
            </a:endParaRPr>
          </a:p>
        </p:txBody>
      </p:sp>
      <p:pic>
        <p:nvPicPr>
          <p:cNvPr id="6" name="Picture 5"/>
          <p:cNvPicPr>
            <a:picLocks noChangeAspect="1"/>
          </p:cNvPicPr>
          <p:nvPr/>
        </p:nvPicPr>
        <p:blipFill>
          <a:blip r:embed="rId3"/>
          <a:stretch>
            <a:fillRect/>
          </a:stretch>
        </p:blipFill>
        <p:spPr>
          <a:xfrm>
            <a:off x="-1869" y="-5849"/>
            <a:ext cx="4483579" cy="5135307"/>
          </a:xfrm>
          <a:prstGeom prst="rect">
            <a:avLst/>
          </a:prstGeom>
        </p:spPr>
      </p:pic>
      <p:pic>
        <p:nvPicPr>
          <p:cNvPr id="7" name="Picture 6"/>
          <p:cNvPicPr>
            <a:picLocks noChangeAspect="1"/>
          </p:cNvPicPr>
          <p:nvPr/>
        </p:nvPicPr>
        <p:blipFill>
          <a:blip r:embed="rId4"/>
          <a:stretch>
            <a:fillRect/>
          </a:stretch>
        </p:blipFill>
        <p:spPr>
          <a:xfrm>
            <a:off x="4481710" y="-23002"/>
            <a:ext cx="4665406" cy="5151693"/>
          </a:xfrm>
          <a:prstGeom prst="rect">
            <a:avLst/>
          </a:prstGeom>
        </p:spPr>
      </p:pic>
      <p:pic>
        <p:nvPicPr>
          <p:cNvPr id="18" name="Picture 17"/>
          <p:cNvPicPr>
            <a:picLocks noChangeAspect="1"/>
          </p:cNvPicPr>
          <p:nvPr/>
        </p:nvPicPr>
        <p:blipFill>
          <a:blip r:embed="rId5"/>
          <a:stretch>
            <a:fillRect/>
          </a:stretch>
        </p:blipFill>
        <p:spPr>
          <a:xfrm>
            <a:off x="-11518" y="-64860"/>
            <a:ext cx="9158633" cy="5208360"/>
          </a:xfrm>
          <a:prstGeom prst="rect">
            <a:avLst/>
          </a:prstGeom>
        </p:spPr>
      </p:pic>
      <p:pic>
        <p:nvPicPr>
          <p:cNvPr id="23" name="Picture 22" descr="pivotal_tea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3255" y="4943219"/>
            <a:ext cx="731520" cy="171298"/>
          </a:xfrm>
          <a:prstGeom prst="rect">
            <a:avLst/>
          </a:prstGeom>
        </p:spPr>
      </p:pic>
      <p:grpSp>
        <p:nvGrpSpPr>
          <p:cNvPr id="25" name="Group 24"/>
          <p:cNvGrpSpPr/>
          <p:nvPr/>
        </p:nvGrpSpPr>
        <p:grpSpPr>
          <a:xfrm>
            <a:off x="5081333" y="239058"/>
            <a:ext cx="3713281" cy="4386805"/>
            <a:chOff x="5136783" y="253579"/>
            <a:chExt cx="3713281" cy="4386805"/>
          </a:xfrm>
        </p:grpSpPr>
        <p:grpSp>
          <p:nvGrpSpPr>
            <p:cNvPr id="19" name="Group 18"/>
            <p:cNvGrpSpPr/>
            <p:nvPr/>
          </p:nvGrpSpPr>
          <p:grpSpPr>
            <a:xfrm>
              <a:off x="5207978" y="1047764"/>
              <a:ext cx="3592620" cy="3592620"/>
              <a:chOff x="1993900" y="0"/>
              <a:chExt cx="5143500" cy="5143500"/>
            </a:xfrm>
          </p:grpSpPr>
          <p:pic>
            <p:nvPicPr>
              <p:cNvPr id="20" name="Picture 19"/>
              <p:cNvPicPr>
                <a:picLocks noChangeAspect="1"/>
              </p:cNvPicPr>
              <p:nvPr/>
            </p:nvPicPr>
            <p:blipFill>
              <a:blip r:embed="rId7"/>
              <a:stretch>
                <a:fillRect/>
              </a:stretch>
            </p:blipFill>
            <p:spPr>
              <a:xfrm>
                <a:off x="1993900" y="0"/>
                <a:ext cx="5143500" cy="5143500"/>
              </a:xfrm>
              <a:prstGeom prst="rect">
                <a:avLst/>
              </a:prstGeom>
            </p:spPr>
          </p:pic>
          <p:pic>
            <p:nvPicPr>
              <p:cNvPr id="21" name="Picture 20"/>
              <p:cNvPicPr>
                <a:picLocks noChangeAspect="1"/>
              </p:cNvPicPr>
              <p:nvPr/>
            </p:nvPicPr>
            <p:blipFill rotWithShape="1">
              <a:blip r:embed="rId8"/>
              <a:srcRect b="21386"/>
              <a:stretch/>
            </p:blipFill>
            <p:spPr>
              <a:xfrm>
                <a:off x="2187877" y="690385"/>
                <a:ext cx="4787354" cy="2621384"/>
              </a:xfrm>
              <a:prstGeom prst="rect">
                <a:avLst/>
              </a:prstGeom>
            </p:spPr>
          </p:pic>
        </p:grpSp>
        <p:sp>
          <p:nvSpPr>
            <p:cNvPr id="22" name="TextBox 21"/>
            <p:cNvSpPr txBox="1"/>
            <p:nvPr/>
          </p:nvSpPr>
          <p:spPr>
            <a:xfrm>
              <a:off x="5136783" y="253579"/>
              <a:ext cx="3713281" cy="1015626"/>
            </a:xfrm>
            <a:prstGeom prst="rect">
              <a:avLst/>
            </a:prstGeom>
            <a:noFill/>
          </p:spPr>
          <p:txBody>
            <a:bodyPr wrap="square" lIns="91404" tIns="45702" rIns="91404" bIns="45702">
              <a:spAutoFit/>
            </a:bodyPr>
            <a:lstStyle/>
            <a:p>
              <a:pPr algn="ctr" defTabSz="914400">
                <a:defRPr/>
              </a:pPr>
              <a:r>
                <a:rPr lang="en-US" sz="2000" kern="0" dirty="0" smtClean="0">
                  <a:solidFill>
                    <a:schemeClr val="accent1"/>
                  </a:solidFill>
                  <a:ea typeface="Arial"/>
                  <a:cs typeface="Arial"/>
                  <a:sym typeface="Arial"/>
                  <a:rtl val="0"/>
                </a:rPr>
                <a:t>An idea in the morning, is running in production by evening</a:t>
              </a:r>
              <a:endParaRPr lang="en-US" sz="2000" kern="0" dirty="0">
                <a:solidFill>
                  <a:schemeClr val="accent1"/>
                </a:solidFill>
                <a:ea typeface="Arial"/>
                <a:cs typeface="Arial"/>
                <a:sym typeface="Arial"/>
                <a:rtl val="0"/>
              </a:endParaRPr>
            </a:p>
          </p:txBody>
        </p:sp>
      </p:grpSp>
    </p:spTree>
    <p:extLst>
      <p:ext uri="{BB962C8B-B14F-4D97-AF65-F5344CB8AC3E}">
        <p14:creationId xmlns:p14="http://schemas.microsoft.com/office/powerpoint/2010/main" val="22266369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300"/>
          <p:cNvGraphicFramePr/>
          <p:nvPr>
            <p:extLst>
              <p:ext uri="{D42A27DB-BD31-4B8C-83A1-F6EECF244321}">
                <p14:modId xmlns:p14="http://schemas.microsoft.com/office/powerpoint/2010/main" val="2845083739"/>
              </p:ext>
            </p:extLst>
          </p:nvPr>
        </p:nvGraphicFramePr>
        <p:xfrm>
          <a:off x="1810365" y="1597388"/>
          <a:ext cx="7134278" cy="3074880"/>
        </p:xfrm>
        <a:graphic>
          <a:graphicData uri="http://schemas.openxmlformats.org/drawingml/2006/chart">
            <c:chart xmlns:c="http://schemas.openxmlformats.org/drawingml/2006/chart" xmlns:r="http://schemas.openxmlformats.org/officeDocument/2006/relationships" r:id="rId3"/>
          </a:graphicData>
        </a:graphic>
      </p:graphicFrame>
      <p:sp>
        <p:nvSpPr>
          <p:cNvPr id="31" name="Shape 2301"/>
          <p:cNvSpPr/>
          <p:nvPr/>
        </p:nvSpPr>
        <p:spPr>
          <a:xfrm>
            <a:off x="1544908" y="4840295"/>
            <a:ext cx="5957360" cy="284693"/>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2400"/>
            </a:lvl1pPr>
          </a:lstStyle>
          <a:p>
            <a:pPr algn="ctr" defTabSz="309499">
              <a:defRPr sz="1800"/>
            </a:pPr>
            <a:r>
              <a:rPr sz="1600" kern="0" dirty="0">
                <a:solidFill>
                  <a:srgbClr val="D9D9D9"/>
                </a:solidFill>
                <a:latin typeface="Arial"/>
                <a:ea typeface="Helvetica Light"/>
                <a:cs typeface="Arial"/>
                <a:sym typeface="Helvetica Light"/>
                <a:rtl val="0"/>
              </a:rPr>
              <a:t>Sources: “Electric Cloud LinkedIn Survey to software developers”</a:t>
            </a:r>
          </a:p>
        </p:txBody>
      </p:sp>
      <p:grpSp>
        <p:nvGrpSpPr>
          <p:cNvPr id="32" name="Group 31"/>
          <p:cNvGrpSpPr/>
          <p:nvPr/>
        </p:nvGrpSpPr>
        <p:grpSpPr>
          <a:xfrm>
            <a:off x="233573" y="1830550"/>
            <a:ext cx="2919441" cy="1629996"/>
            <a:chOff x="607174" y="1826406"/>
            <a:chExt cx="2408836" cy="2036018"/>
          </a:xfrm>
        </p:grpSpPr>
        <p:sp>
          <p:nvSpPr>
            <p:cNvPr id="33" name="TextBox 32"/>
            <p:cNvSpPr txBox="1"/>
            <p:nvPr/>
          </p:nvSpPr>
          <p:spPr>
            <a:xfrm>
              <a:off x="607174" y="2585133"/>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Administrative tasks</a:t>
              </a:r>
            </a:p>
          </p:txBody>
        </p:sp>
        <p:sp>
          <p:nvSpPr>
            <p:cNvPr id="34" name="TextBox 33"/>
            <p:cNvSpPr txBox="1"/>
            <p:nvPr/>
          </p:nvSpPr>
          <p:spPr>
            <a:xfrm>
              <a:off x="607174" y="1826406"/>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Design and Coding</a:t>
              </a:r>
            </a:p>
          </p:txBody>
        </p:sp>
        <p:sp>
          <p:nvSpPr>
            <p:cNvPr id="35" name="TextBox 34"/>
            <p:cNvSpPr txBox="1"/>
            <p:nvPr/>
          </p:nvSpPr>
          <p:spPr>
            <a:xfrm>
              <a:off x="607174" y="2196840"/>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Brainstorming</a:t>
              </a:r>
            </a:p>
          </p:txBody>
        </p:sp>
        <p:sp>
          <p:nvSpPr>
            <p:cNvPr id="36" name="TextBox 35"/>
            <p:cNvSpPr txBox="1"/>
            <p:nvPr/>
          </p:nvSpPr>
          <p:spPr>
            <a:xfrm>
              <a:off x="607174" y="33882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Waiting for Test/Build</a:t>
              </a:r>
            </a:p>
          </p:txBody>
        </p:sp>
        <p:sp>
          <p:nvSpPr>
            <p:cNvPr id="37" name="TextBox 36"/>
            <p:cNvSpPr txBox="1"/>
            <p:nvPr/>
          </p:nvSpPr>
          <p:spPr>
            <a:xfrm>
              <a:off x="607174" y="29761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Managing Environments </a:t>
              </a:r>
            </a:p>
          </p:txBody>
        </p:sp>
      </p:grpSp>
      <p:sp>
        <p:nvSpPr>
          <p:cNvPr id="38" name="TextBox 37"/>
          <p:cNvSpPr txBox="1"/>
          <p:nvPr/>
        </p:nvSpPr>
        <p:spPr>
          <a:xfrm>
            <a:off x="3475975" y="3866287"/>
            <a:ext cx="291079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r>
              <a:rPr lang="en-US" sz="1600" b="1" dirty="0" smtClean="0">
                <a:solidFill>
                  <a:srgbClr val="FFFFFF">
                    <a:lumMod val="85000"/>
                  </a:srgbClr>
                </a:solidFill>
                <a:latin typeface="Arial"/>
                <a:cs typeface="Arial"/>
                <a:sym typeface="Helvetica Light"/>
              </a:rPr>
              <a:t>Average Hours/Week</a:t>
            </a:r>
            <a:endParaRPr lang="en-US" sz="1600" b="1" dirty="0">
              <a:solidFill>
                <a:srgbClr val="FFFFFF">
                  <a:lumMod val="85000"/>
                </a:srgbClr>
              </a:solidFill>
              <a:latin typeface="Arial"/>
              <a:cs typeface="Arial"/>
              <a:sym typeface="Helvetica Light"/>
            </a:endParaRPr>
          </a:p>
        </p:txBody>
      </p:sp>
      <p:sp>
        <p:nvSpPr>
          <p:cNvPr id="39" name="Title 38"/>
          <p:cNvSpPr>
            <a:spLocks noGrp="1"/>
          </p:cNvSpPr>
          <p:nvPr>
            <p:ph type="title"/>
          </p:nvPr>
        </p:nvSpPr>
        <p:spPr>
          <a:xfrm>
            <a:off x="113721" y="149918"/>
            <a:ext cx="8564612" cy="976107"/>
          </a:xfrm>
        </p:spPr>
        <p:txBody>
          <a:bodyPr/>
          <a:lstStyle/>
          <a:p>
            <a:pPr>
              <a:spcAft>
                <a:spcPts val="300"/>
              </a:spcAft>
            </a:pPr>
            <a:r>
              <a:rPr lang="en-US" sz="3200" dirty="0">
                <a:solidFill>
                  <a:schemeClr val="bg1">
                    <a:lumMod val="85000"/>
                  </a:schemeClr>
                </a:solidFill>
              </a:rPr>
              <a:t>Software </a:t>
            </a:r>
            <a:r>
              <a:rPr lang="en-US" sz="3200" dirty="0" smtClean="0">
                <a:solidFill>
                  <a:schemeClr val="bg1">
                    <a:lumMod val="85000"/>
                  </a:schemeClr>
                </a:solidFill>
              </a:rPr>
              <a:t>Developers </a:t>
            </a:r>
            <a:r>
              <a:rPr lang="en-US" sz="3200" dirty="0">
                <a:solidFill>
                  <a:schemeClr val="bg1">
                    <a:lumMod val="85000"/>
                  </a:schemeClr>
                </a:solidFill>
              </a:rPr>
              <a:t>S</a:t>
            </a:r>
            <a:r>
              <a:rPr lang="en-US" sz="3200" dirty="0" smtClean="0">
                <a:solidFill>
                  <a:schemeClr val="bg1">
                    <a:lumMod val="85000"/>
                  </a:schemeClr>
                </a:solidFill>
              </a:rPr>
              <a:t>pend </a:t>
            </a:r>
            <a:r>
              <a:rPr lang="en-US" sz="3200" dirty="0">
                <a:solidFill>
                  <a:schemeClr val="bg1">
                    <a:lumMod val="85000"/>
                  </a:schemeClr>
                </a:solidFill>
              </a:rPr>
              <a:t>too </a:t>
            </a:r>
            <a:r>
              <a:rPr lang="en-US" sz="3200" dirty="0" smtClean="0">
                <a:solidFill>
                  <a:schemeClr val="bg1">
                    <a:lumMod val="85000"/>
                  </a:schemeClr>
                </a:solidFill>
              </a:rPr>
              <a:t>Much </a:t>
            </a:r>
            <a:r>
              <a:rPr lang="en-US" sz="3200" dirty="0">
                <a:solidFill>
                  <a:schemeClr val="bg1">
                    <a:lumMod val="85000"/>
                  </a:schemeClr>
                </a:solidFill>
              </a:rPr>
              <a:t>T</a:t>
            </a:r>
            <a:r>
              <a:rPr lang="en-US" sz="3200" dirty="0" smtClean="0">
                <a:solidFill>
                  <a:schemeClr val="bg1">
                    <a:lumMod val="85000"/>
                  </a:schemeClr>
                </a:solidFill>
              </a:rPr>
              <a:t>ime </a:t>
            </a:r>
            <a:r>
              <a:rPr lang="en-US" sz="3200" dirty="0">
                <a:solidFill>
                  <a:srgbClr val="00AE9E"/>
                </a:solidFill>
              </a:rPr>
              <a:t>NOT </a:t>
            </a:r>
            <a:r>
              <a:rPr lang="en-US" sz="3200" dirty="0" smtClean="0">
                <a:solidFill>
                  <a:srgbClr val="00AE9E"/>
                </a:solidFill>
              </a:rPr>
              <a:t>Writing </a:t>
            </a:r>
            <a:r>
              <a:rPr lang="en-US" sz="3200" dirty="0">
                <a:solidFill>
                  <a:srgbClr val="00AE9E"/>
                </a:solidFill>
              </a:rPr>
              <a:t>S</a:t>
            </a:r>
            <a:r>
              <a:rPr lang="en-US" sz="3200" dirty="0" smtClean="0">
                <a:solidFill>
                  <a:srgbClr val="00AE9E"/>
                </a:solidFill>
              </a:rPr>
              <a:t>oftware</a:t>
            </a:r>
            <a:endParaRPr lang="en-US" sz="3200" dirty="0">
              <a:solidFill>
                <a:srgbClr val="00AE9E"/>
              </a:solidFill>
              <a:latin typeface="Georgia"/>
              <a:cs typeface="Georgia"/>
            </a:endParaRPr>
          </a:p>
        </p:txBody>
      </p:sp>
      <p:sp>
        <p:nvSpPr>
          <p:cNvPr id="41"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solidFill>
                  <a:srgbClr val="FFFFFF">
                    <a:lumMod val="65000"/>
                  </a:srgbClr>
                </a:solidFill>
                <a:latin typeface="Arial"/>
              </a:rPr>
              <a:pPr/>
              <a:t>6</a:t>
            </a:fld>
            <a:endParaRPr lang="en-US">
              <a:solidFill>
                <a:srgbClr val="FFFFFF">
                  <a:lumMod val="65000"/>
                </a:srgbClr>
              </a:solidFill>
              <a:latin typeface="Arial"/>
            </a:endParaRPr>
          </a:p>
        </p:txBody>
      </p:sp>
      <p:sp>
        <p:nvSpPr>
          <p:cNvPr id="13" name="Shape 2308"/>
          <p:cNvSpPr/>
          <p:nvPr/>
        </p:nvSpPr>
        <p:spPr>
          <a:xfrm>
            <a:off x="467146" y="2451204"/>
            <a:ext cx="7430526" cy="1037628"/>
          </a:xfrm>
          <a:prstGeom prst="rect">
            <a:avLst/>
          </a:prstGeom>
          <a:ln w="38100">
            <a:solidFill>
              <a:srgbClr val="FFFF00">
                <a:alpha val="78000"/>
              </a:srgbClr>
            </a:solidFill>
            <a:prstDash val="sysDash"/>
            <a:miter lim="400000"/>
          </a:ln>
        </p:spPr>
        <p:txBody>
          <a:bodyPr lIns="0" tIns="0" rIns="0" bIns="0" anchor="ctr"/>
          <a:lstStyle/>
          <a:p>
            <a:pPr algn="ctr" defTabSz="309499">
              <a:defRPr sz="3200"/>
            </a:pPr>
            <a:endParaRPr sz="1200" kern="0" dirty="0">
              <a:solidFill>
                <a:sysClr val="windowText" lastClr="000000"/>
              </a:solidFill>
              <a:latin typeface="Helvetica Light"/>
              <a:ea typeface="Helvetica Light"/>
              <a:cs typeface="Helvetica Light"/>
              <a:sym typeface="Helvetica Light"/>
              <a:rtl val="0"/>
            </a:endParaRPr>
          </a:p>
        </p:txBody>
      </p:sp>
      <p:sp>
        <p:nvSpPr>
          <p:cNvPr id="14" name="TextBox 13"/>
          <p:cNvSpPr txBox="1"/>
          <p:nvPr/>
        </p:nvSpPr>
        <p:spPr>
          <a:xfrm>
            <a:off x="467146" y="4215100"/>
            <a:ext cx="768907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r>
              <a:rPr lang="en-US" sz="2400" b="1" dirty="0" smtClean="0">
                <a:solidFill>
                  <a:srgbClr val="FFFF00"/>
                </a:solidFill>
                <a:latin typeface="Arial"/>
                <a:cs typeface="Arial"/>
                <a:sym typeface="Helvetica Light"/>
              </a:rPr>
              <a:t>17.5 </a:t>
            </a:r>
            <a:r>
              <a:rPr lang="en-US" sz="2400" b="1" dirty="0" err="1" smtClean="0">
                <a:solidFill>
                  <a:srgbClr val="FFFF00"/>
                </a:solidFill>
                <a:latin typeface="Arial"/>
                <a:cs typeface="Arial"/>
                <a:sym typeface="Helvetica Light"/>
              </a:rPr>
              <a:t>hrs</a:t>
            </a:r>
            <a:r>
              <a:rPr lang="en-US" sz="2400" b="1" dirty="0" smtClean="0">
                <a:solidFill>
                  <a:srgbClr val="FFFF00"/>
                </a:solidFill>
                <a:latin typeface="Arial"/>
                <a:cs typeface="Arial"/>
                <a:sym typeface="Helvetica Light"/>
              </a:rPr>
              <a:t> ~ 40% of full work week!</a:t>
            </a:r>
            <a:endParaRPr lang="en-US" sz="2400" b="1" dirty="0">
              <a:solidFill>
                <a:srgbClr val="FFFF00"/>
              </a:solidFill>
              <a:latin typeface="Arial"/>
              <a:cs typeface="Arial"/>
              <a:sym typeface="Helvetica Light"/>
            </a:endParaRPr>
          </a:p>
        </p:txBody>
      </p:sp>
    </p:spTree>
    <p:extLst>
      <p:ext uri="{BB962C8B-B14F-4D97-AF65-F5344CB8AC3E}">
        <p14:creationId xmlns:p14="http://schemas.microsoft.com/office/powerpoint/2010/main" val="42888338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Slide Number Placeholder 1"/>
          <p:cNvSpPr>
            <a:spLocks noGrp="1"/>
          </p:cNvSpPr>
          <p:nvPr>
            <p:ph type="sldNum" sz="quarter" idx="4294967295"/>
          </p:nvPr>
        </p:nvSpPr>
        <p:spPr>
          <a:xfrm>
            <a:off x="524348" y="4651813"/>
            <a:ext cx="2133600" cy="274637"/>
          </a:xfrm>
          <a:prstGeom prst="rect">
            <a:avLst/>
          </a:prstGeom>
        </p:spPr>
        <p:txBody>
          <a:bodyPr/>
          <a:lstStyle/>
          <a:p>
            <a:fld id="{ADA07C09-8A41-3B46-A636-3955072BBB4F}" type="slidenum">
              <a:rPr lang="en-US" smtClean="0">
                <a:solidFill>
                  <a:srgbClr val="000000"/>
                </a:solidFill>
                <a:latin typeface="Arial"/>
              </a:rPr>
              <a:pPr/>
              <a:t>7</a:t>
            </a:fld>
            <a:endParaRPr lang="en-US">
              <a:solidFill>
                <a:srgbClr val="000000"/>
              </a:solidFill>
              <a:latin typeface="Arial"/>
            </a:endParaRPr>
          </a:p>
        </p:txBody>
      </p:sp>
      <p:sp>
        <p:nvSpPr>
          <p:cNvPr id="7" name="Title 8"/>
          <p:cNvSpPr txBox="1">
            <a:spLocks/>
          </p:cNvSpPr>
          <p:nvPr/>
        </p:nvSpPr>
        <p:spPr>
          <a:xfrm>
            <a:off x="113722" y="149918"/>
            <a:ext cx="8796928"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FFFF"/>
                </a:solidFill>
                <a:latin typeface="Arial"/>
              </a:rPr>
              <a:t>The developer dream haiku</a:t>
            </a:r>
            <a:br>
              <a:rPr lang="en-US" dirty="0" smtClean="0">
                <a:solidFill>
                  <a:srgbClr val="FFFFFF"/>
                </a:solidFill>
                <a:latin typeface="Arial"/>
              </a:rPr>
            </a:br>
            <a:endParaRPr lang="en-US" dirty="0">
              <a:solidFill>
                <a:srgbClr val="FFFFFF"/>
              </a:solidFill>
              <a:latin typeface="Arial"/>
            </a:endParaRPr>
          </a:p>
        </p:txBody>
      </p:sp>
      <p:sp>
        <p:nvSpPr>
          <p:cNvPr id="8" name="Rectangle 7"/>
          <p:cNvSpPr/>
          <p:nvPr/>
        </p:nvSpPr>
        <p:spPr>
          <a:xfrm>
            <a:off x="2509217" y="2434192"/>
            <a:ext cx="4144750" cy="461665"/>
          </a:xfrm>
          <a:prstGeom prst="rect">
            <a:avLst/>
          </a:prstGeom>
        </p:spPr>
        <p:txBody>
          <a:bodyPr wrap="square">
            <a:spAutoFit/>
          </a:bodyPr>
          <a:lstStyle/>
          <a:p>
            <a:r>
              <a:rPr lang="en-US" sz="2400" dirty="0" smtClean="0">
                <a:solidFill>
                  <a:srgbClr val="FFFFFF"/>
                </a:solidFill>
                <a:latin typeface="Arial"/>
                <a:cs typeface="Arial"/>
              </a:rPr>
              <a:t> Run it in the Cloud for me,</a:t>
            </a:r>
            <a:endParaRPr lang="en-US" sz="2400" dirty="0">
              <a:solidFill>
                <a:srgbClr val="FFFFFF"/>
              </a:solidFill>
              <a:latin typeface="Arial"/>
            </a:endParaRPr>
          </a:p>
        </p:txBody>
      </p:sp>
      <p:sp>
        <p:nvSpPr>
          <p:cNvPr id="9" name="Rectangle 8"/>
          <p:cNvSpPr/>
          <p:nvPr/>
        </p:nvSpPr>
        <p:spPr>
          <a:xfrm>
            <a:off x="4269740" y="3240686"/>
            <a:ext cx="3122302" cy="461665"/>
          </a:xfrm>
          <a:prstGeom prst="rect">
            <a:avLst/>
          </a:prstGeom>
        </p:spPr>
        <p:txBody>
          <a:bodyPr wrap="square">
            <a:spAutoFit/>
          </a:bodyPr>
          <a:lstStyle/>
          <a:p>
            <a:r>
              <a:rPr lang="en-US" sz="2400" dirty="0">
                <a:solidFill>
                  <a:srgbClr val="FFFFFF"/>
                </a:solidFill>
                <a:latin typeface="Arial"/>
                <a:cs typeface="Arial"/>
              </a:rPr>
              <a:t> I do not care how   </a:t>
            </a:r>
            <a:endParaRPr lang="en-US" sz="2400" dirty="0">
              <a:solidFill>
                <a:srgbClr val="FFFFFF"/>
              </a:solidFill>
              <a:latin typeface="Arial"/>
            </a:endParaRPr>
          </a:p>
        </p:txBody>
      </p:sp>
      <p:sp>
        <p:nvSpPr>
          <p:cNvPr id="10" name="Rectangle 9"/>
          <p:cNvSpPr/>
          <p:nvPr/>
        </p:nvSpPr>
        <p:spPr>
          <a:xfrm>
            <a:off x="1736682" y="1601293"/>
            <a:ext cx="3830438" cy="461665"/>
          </a:xfrm>
          <a:prstGeom prst="rect">
            <a:avLst/>
          </a:prstGeom>
        </p:spPr>
        <p:txBody>
          <a:bodyPr wrap="square">
            <a:spAutoFit/>
          </a:bodyPr>
          <a:lstStyle/>
          <a:p>
            <a:r>
              <a:rPr lang="en-US" sz="2400" dirty="0">
                <a:solidFill>
                  <a:srgbClr val="FFFFFF"/>
                </a:solidFill>
                <a:latin typeface="Arial"/>
                <a:cs typeface="Arial"/>
              </a:rPr>
              <a:t>Here is my source code</a:t>
            </a:r>
            <a:r>
              <a:rPr lang="en-US" sz="2400" dirty="0" smtClean="0">
                <a:solidFill>
                  <a:srgbClr val="FFFFFF"/>
                </a:solidFill>
                <a:latin typeface="Arial"/>
                <a:cs typeface="Arial"/>
              </a:rPr>
              <a:t>,</a:t>
            </a:r>
            <a:endParaRPr lang="en-US" sz="2400" dirty="0">
              <a:solidFill>
                <a:srgbClr val="FFFFFF"/>
              </a:solidFill>
              <a:latin typeface="Arial"/>
              <a:cs typeface="Arial"/>
            </a:endParaRPr>
          </a:p>
        </p:txBody>
      </p:sp>
    </p:spTree>
    <p:extLst>
      <p:ext uri="{BB962C8B-B14F-4D97-AF65-F5344CB8AC3E}">
        <p14:creationId xmlns:p14="http://schemas.microsoft.com/office/powerpoint/2010/main" val="3138695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60565"/>
            <a:ext cx="9143999" cy="5697765"/>
          </a:xfrm>
          <a:prstGeom prst="rect">
            <a:avLst/>
          </a:prstGeom>
        </p:spPr>
      </p:pic>
      <p:sp>
        <p:nvSpPr>
          <p:cNvPr id="9" name="Title 8"/>
          <p:cNvSpPr>
            <a:spLocks noGrp="1"/>
          </p:cNvSpPr>
          <p:nvPr>
            <p:ph type="title"/>
          </p:nvPr>
        </p:nvSpPr>
        <p:spPr/>
        <p:txBody>
          <a:bodyPr/>
          <a:lstStyle/>
          <a:p>
            <a:pPr algn="ctr"/>
            <a:r>
              <a:rPr lang="en-US" dirty="0">
                <a:solidFill>
                  <a:srgbClr val="FFFFFF"/>
                </a:solidFill>
              </a:rPr>
              <a:t>The </a:t>
            </a:r>
            <a:r>
              <a:rPr lang="en-US" dirty="0" smtClean="0">
                <a:solidFill>
                  <a:srgbClr val="FFFFFF"/>
                </a:solidFill>
              </a:rPr>
              <a:t>IT Operator reality</a:t>
            </a:r>
            <a:r>
              <a:rPr lang="en-US" dirty="0">
                <a:solidFill>
                  <a:srgbClr val="FFFFFF"/>
                </a:solidFill>
              </a:rPr>
              <a:t/>
            </a:r>
            <a:br>
              <a:rPr lang="en-US" dirty="0">
                <a:solidFill>
                  <a:srgbClr val="FFFFFF"/>
                </a:solidFill>
              </a:rPr>
            </a:br>
            <a:endParaRPr lang="en-US" dirty="0">
              <a:solidFill>
                <a:srgbClr val="FFFFFF"/>
              </a:solidFill>
            </a:endParaRPr>
          </a:p>
        </p:txBody>
      </p:sp>
      <p:sp>
        <p:nvSpPr>
          <p:cNvPr id="21" name="Rectangle 20"/>
          <p:cNvSpPr/>
          <p:nvPr/>
        </p:nvSpPr>
        <p:spPr>
          <a:xfrm>
            <a:off x="2782938" y="2162416"/>
            <a:ext cx="4144750" cy="461665"/>
          </a:xfrm>
          <a:prstGeom prst="rect">
            <a:avLst/>
          </a:prstGeom>
        </p:spPr>
        <p:txBody>
          <a:bodyPr wrap="square">
            <a:spAutoFit/>
          </a:bodyPr>
          <a:lstStyle/>
          <a:p>
            <a:r>
              <a:rPr lang="en-US" sz="2400" dirty="0">
                <a:solidFill>
                  <a:srgbClr val="FFFFFF"/>
                </a:solidFill>
              </a:rPr>
              <a:t>That's only </a:t>
            </a:r>
            <a:r>
              <a:rPr lang="en-US" sz="2400" dirty="0" smtClean="0">
                <a:solidFill>
                  <a:srgbClr val="FFFFFF"/>
                </a:solidFill>
              </a:rPr>
              <a:t>Day One</a:t>
            </a:r>
            <a:endParaRPr lang="en-US" sz="2400" dirty="0">
              <a:solidFill>
                <a:srgbClr val="FFFFFF"/>
              </a:solidFill>
              <a:cs typeface="Arial"/>
            </a:endParaRPr>
          </a:p>
        </p:txBody>
      </p:sp>
      <p:sp>
        <p:nvSpPr>
          <p:cNvPr id="22" name="Rectangle 21"/>
          <p:cNvSpPr/>
          <p:nvPr/>
        </p:nvSpPr>
        <p:spPr>
          <a:xfrm>
            <a:off x="1094200" y="3062475"/>
            <a:ext cx="6446758" cy="461665"/>
          </a:xfrm>
          <a:prstGeom prst="rect">
            <a:avLst/>
          </a:prstGeom>
        </p:spPr>
        <p:txBody>
          <a:bodyPr wrap="square">
            <a:spAutoFit/>
          </a:bodyPr>
          <a:lstStyle/>
          <a:p>
            <a:r>
              <a:rPr lang="en-US" sz="2400" dirty="0">
                <a:solidFill>
                  <a:srgbClr val="FFFFFF"/>
                </a:solidFill>
                <a:cs typeface="Arial"/>
              </a:rPr>
              <a:t>You have to deploy again </a:t>
            </a:r>
            <a:r>
              <a:rPr lang="en-US" sz="2400" dirty="0" smtClean="0">
                <a:solidFill>
                  <a:srgbClr val="FFFFFF"/>
                </a:solidFill>
                <a:cs typeface="Arial"/>
              </a:rPr>
              <a:t>and again and again</a:t>
            </a:r>
            <a:endParaRPr lang="en-US" sz="2400" dirty="0">
              <a:solidFill>
                <a:srgbClr val="FFFFFF"/>
              </a:solidFill>
            </a:endParaRPr>
          </a:p>
        </p:txBody>
      </p:sp>
      <p:sp>
        <p:nvSpPr>
          <p:cNvPr id="23" name="Rectangle 22"/>
          <p:cNvSpPr/>
          <p:nvPr/>
        </p:nvSpPr>
        <p:spPr>
          <a:xfrm>
            <a:off x="1470744" y="1276833"/>
            <a:ext cx="5663181" cy="461665"/>
          </a:xfrm>
          <a:prstGeom prst="rect">
            <a:avLst/>
          </a:prstGeom>
        </p:spPr>
        <p:txBody>
          <a:bodyPr wrap="square">
            <a:spAutoFit/>
          </a:bodyPr>
          <a:lstStyle/>
          <a:p>
            <a:r>
              <a:rPr lang="en-US" sz="2400" dirty="0" smtClean="0">
                <a:solidFill>
                  <a:schemeClr val="bg1"/>
                </a:solidFill>
              </a:rPr>
              <a:t>It's </a:t>
            </a:r>
            <a:r>
              <a:rPr lang="en-US" sz="2400" dirty="0">
                <a:solidFill>
                  <a:schemeClr val="bg1"/>
                </a:solidFill>
              </a:rPr>
              <a:t>not enough just to deploy </a:t>
            </a:r>
            <a:r>
              <a:rPr lang="en-US" sz="2400" dirty="0" smtClean="0">
                <a:solidFill>
                  <a:schemeClr val="bg1"/>
                </a:solidFill>
              </a:rPr>
              <a:t>something </a:t>
            </a:r>
            <a:endParaRPr lang="en-US" sz="2400" dirty="0">
              <a:solidFill>
                <a:schemeClr val="bg1"/>
              </a:solidFill>
              <a:cs typeface="Arial"/>
            </a:endParaRPr>
          </a:p>
        </p:txBody>
      </p:sp>
    </p:spTree>
    <p:extLst>
      <p:ext uri="{BB962C8B-B14F-4D97-AF65-F5344CB8AC3E}">
        <p14:creationId xmlns:p14="http://schemas.microsoft.com/office/powerpoint/2010/main" val="1987828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solidFill>
                  <a:srgbClr val="FFFFFF">
                    <a:lumMod val="65000"/>
                  </a:srgbClr>
                </a:solidFill>
                <a:latin typeface="Arial"/>
              </a:rPr>
              <a:pPr/>
              <a:t>9</a:t>
            </a:fld>
            <a:endParaRPr lang="en-US">
              <a:solidFill>
                <a:srgbClr val="FFFFFF">
                  <a:lumMod val="65000"/>
                </a:srgbClr>
              </a:solidFill>
              <a:latin typeface="Arial"/>
            </a:endParaRPr>
          </a:p>
        </p:txBody>
      </p:sp>
      <p:grpSp>
        <p:nvGrpSpPr>
          <p:cNvPr id="5" name="Group 4"/>
          <p:cNvGrpSpPr/>
          <p:nvPr/>
        </p:nvGrpSpPr>
        <p:grpSpPr>
          <a:xfrm>
            <a:off x="2560521" y="1702682"/>
            <a:ext cx="662621" cy="663615"/>
            <a:chOff x="1997667" y="627704"/>
            <a:chExt cx="879729" cy="881051"/>
          </a:xfrm>
          <a:solidFill>
            <a:schemeClr val="accent1"/>
          </a:solidFill>
        </p:grpSpPr>
        <p:sp>
          <p:nvSpPr>
            <p:cNvPr id="6" name="Oval 5"/>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7" name="TextBox 6"/>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4</a:t>
              </a:r>
              <a:endParaRPr lang="en-US" sz="2400" b="1" dirty="0">
                <a:solidFill>
                  <a:srgbClr val="FFFFFF"/>
                </a:solidFill>
                <a:latin typeface="Arial"/>
                <a:cs typeface="Arial"/>
                <a:sym typeface="Helvetica Light"/>
              </a:endParaRPr>
            </a:p>
          </p:txBody>
        </p:sp>
      </p:grpSp>
      <p:grpSp>
        <p:nvGrpSpPr>
          <p:cNvPr id="8" name="Group 7"/>
          <p:cNvGrpSpPr/>
          <p:nvPr/>
        </p:nvGrpSpPr>
        <p:grpSpPr>
          <a:xfrm>
            <a:off x="3997459" y="1702682"/>
            <a:ext cx="662621" cy="663615"/>
            <a:chOff x="1997667" y="627704"/>
            <a:chExt cx="879729" cy="881051"/>
          </a:xfrm>
          <a:solidFill>
            <a:schemeClr val="accent1"/>
          </a:solidFill>
        </p:grpSpPr>
        <p:sp>
          <p:nvSpPr>
            <p:cNvPr id="9" name="Oval 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10" name="TextBox 9"/>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4</a:t>
              </a:r>
              <a:endParaRPr lang="en-US" sz="2400" b="1" dirty="0">
                <a:solidFill>
                  <a:srgbClr val="FFFFFF"/>
                </a:solidFill>
                <a:latin typeface="Arial"/>
                <a:cs typeface="Arial"/>
                <a:sym typeface="Helvetica Light"/>
              </a:endParaRPr>
            </a:p>
          </p:txBody>
        </p:sp>
      </p:grpSp>
      <p:grpSp>
        <p:nvGrpSpPr>
          <p:cNvPr id="11" name="Group 10"/>
          <p:cNvGrpSpPr/>
          <p:nvPr/>
        </p:nvGrpSpPr>
        <p:grpSpPr>
          <a:xfrm>
            <a:off x="5434397" y="1702682"/>
            <a:ext cx="662621" cy="663615"/>
            <a:chOff x="1997667" y="627704"/>
            <a:chExt cx="879729" cy="881051"/>
          </a:xfrm>
          <a:solidFill>
            <a:schemeClr val="accent1"/>
          </a:solidFill>
        </p:grpSpPr>
        <p:sp>
          <p:nvSpPr>
            <p:cNvPr id="12" name="Oval 1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13" name="TextBox 12"/>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8</a:t>
              </a:r>
              <a:endParaRPr lang="en-US" sz="2400" b="1" dirty="0">
                <a:solidFill>
                  <a:srgbClr val="FFFFFF"/>
                </a:solidFill>
                <a:latin typeface="Arial"/>
                <a:cs typeface="Arial"/>
                <a:sym typeface="Helvetica Light"/>
              </a:endParaRPr>
            </a:p>
          </p:txBody>
        </p:sp>
      </p:grpSp>
      <p:grpSp>
        <p:nvGrpSpPr>
          <p:cNvPr id="14" name="Group 13"/>
          <p:cNvGrpSpPr/>
          <p:nvPr/>
        </p:nvGrpSpPr>
        <p:grpSpPr>
          <a:xfrm>
            <a:off x="6871335" y="1702682"/>
            <a:ext cx="662621" cy="663615"/>
            <a:chOff x="1997667" y="627704"/>
            <a:chExt cx="879729" cy="881051"/>
          </a:xfrm>
          <a:solidFill>
            <a:schemeClr val="accent1"/>
          </a:solidFill>
        </p:grpSpPr>
        <p:sp>
          <p:nvSpPr>
            <p:cNvPr id="15" name="Oval 1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16" name="TextBox 15"/>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6</a:t>
              </a:r>
              <a:endParaRPr lang="en-US" sz="2400" b="1" dirty="0">
                <a:solidFill>
                  <a:srgbClr val="FFFFFF"/>
                </a:solidFill>
                <a:latin typeface="Arial"/>
                <a:cs typeface="Arial"/>
                <a:sym typeface="Helvetica Light"/>
              </a:endParaRPr>
            </a:p>
          </p:txBody>
        </p:sp>
      </p:grpSp>
      <p:sp>
        <p:nvSpPr>
          <p:cNvPr id="17" name="Rectangle 16"/>
          <p:cNvSpPr/>
          <p:nvPr/>
        </p:nvSpPr>
        <p:spPr>
          <a:xfrm>
            <a:off x="1066977" y="1249482"/>
            <a:ext cx="789789" cy="461665"/>
          </a:xfrm>
          <a:prstGeom prst="rect">
            <a:avLst/>
          </a:prstGeom>
        </p:spPr>
        <p:txBody>
          <a:bodyPr wrap="square">
            <a:spAutoFit/>
          </a:bodyPr>
          <a:lstStyle/>
          <a:p>
            <a:pPr algn="ctr"/>
            <a:r>
              <a:rPr lang="en-US" sz="1200" b="1" dirty="0">
                <a:solidFill>
                  <a:srgbClr val="D9D9D9"/>
                </a:solidFill>
                <a:latin typeface="Arial"/>
                <a:cs typeface="Arial"/>
              </a:rPr>
              <a:t>Request VMs</a:t>
            </a:r>
          </a:p>
        </p:txBody>
      </p:sp>
      <p:sp>
        <p:nvSpPr>
          <p:cNvPr id="18" name="Rectangle 17"/>
          <p:cNvSpPr/>
          <p:nvPr/>
        </p:nvSpPr>
        <p:spPr>
          <a:xfrm>
            <a:off x="2325519" y="1249482"/>
            <a:ext cx="1032318" cy="461665"/>
          </a:xfrm>
          <a:prstGeom prst="rect">
            <a:avLst/>
          </a:prstGeom>
        </p:spPr>
        <p:txBody>
          <a:bodyPr wrap="square">
            <a:spAutoFit/>
          </a:bodyPr>
          <a:lstStyle/>
          <a:p>
            <a:pPr algn="ctr"/>
            <a:r>
              <a:rPr lang="en-US" sz="1200" b="1" dirty="0">
                <a:solidFill>
                  <a:srgbClr val="D9D9D9"/>
                </a:solidFill>
                <a:latin typeface="Arial"/>
                <a:cs typeface="Arial"/>
              </a:rPr>
              <a:t>Request Network</a:t>
            </a:r>
          </a:p>
        </p:txBody>
      </p:sp>
      <p:sp>
        <p:nvSpPr>
          <p:cNvPr id="19" name="Rectangle 18"/>
          <p:cNvSpPr/>
          <p:nvPr/>
        </p:nvSpPr>
        <p:spPr>
          <a:xfrm>
            <a:off x="3706588" y="1249482"/>
            <a:ext cx="1335734" cy="461665"/>
          </a:xfrm>
          <a:prstGeom prst="rect">
            <a:avLst/>
          </a:prstGeom>
        </p:spPr>
        <p:txBody>
          <a:bodyPr wrap="square">
            <a:spAutoFit/>
          </a:bodyPr>
          <a:lstStyle/>
          <a:p>
            <a:pPr algn="ctr"/>
            <a:r>
              <a:rPr lang="en-US" sz="1200" b="1" dirty="0">
                <a:solidFill>
                  <a:srgbClr val="D9D9D9"/>
                </a:solidFill>
                <a:latin typeface="Arial"/>
                <a:cs typeface="Arial"/>
              </a:rPr>
              <a:t>Request </a:t>
            </a:r>
            <a:r>
              <a:rPr lang="en-US" sz="1200" b="1" dirty="0" smtClean="0">
                <a:solidFill>
                  <a:srgbClr val="D9D9D9"/>
                </a:solidFill>
                <a:latin typeface="Arial"/>
                <a:cs typeface="Arial"/>
              </a:rPr>
              <a:t>Software Install</a:t>
            </a:r>
            <a:endParaRPr lang="en-US" sz="1200" b="1" dirty="0">
              <a:solidFill>
                <a:srgbClr val="D9D9D9"/>
              </a:solidFill>
              <a:latin typeface="Arial"/>
              <a:cs typeface="Arial"/>
            </a:endParaRPr>
          </a:p>
        </p:txBody>
      </p:sp>
      <p:sp>
        <p:nvSpPr>
          <p:cNvPr id="20" name="Rectangle 19"/>
          <p:cNvSpPr/>
          <p:nvPr/>
        </p:nvSpPr>
        <p:spPr>
          <a:xfrm>
            <a:off x="5228329" y="1249482"/>
            <a:ext cx="1054696" cy="461665"/>
          </a:xfrm>
          <a:prstGeom prst="rect">
            <a:avLst/>
          </a:prstGeom>
        </p:spPr>
        <p:txBody>
          <a:bodyPr wrap="square">
            <a:spAutoFit/>
          </a:bodyPr>
          <a:lstStyle/>
          <a:p>
            <a:pPr algn="ctr"/>
            <a:r>
              <a:rPr lang="en-US" sz="1200" b="1" dirty="0">
                <a:solidFill>
                  <a:srgbClr val="D9D9D9"/>
                </a:solidFill>
                <a:latin typeface="Arial"/>
                <a:cs typeface="Arial"/>
              </a:rPr>
              <a:t>Request Database</a:t>
            </a:r>
          </a:p>
        </p:txBody>
      </p:sp>
      <p:sp>
        <p:nvSpPr>
          <p:cNvPr id="21" name="Rectangle 20"/>
          <p:cNvSpPr/>
          <p:nvPr/>
        </p:nvSpPr>
        <p:spPr>
          <a:xfrm>
            <a:off x="6306219" y="1249482"/>
            <a:ext cx="1795786" cy="461665"/>
          </a:xfrm>
          <a:prstGeom prst="rect">
            <a:avLst/>
          </a:prstGeom>
        </p:spPr>
        <p:txBody>
          <a:bodyPr wrap="square">
            <a:spAutoFit/>
          </a:bodyPr>
          <a:lstStyle/>
          <a:p>
            <a:pPr algn="ctr"/>
            <a:r>
              <a:rPr lang="en-US" sz="1200" b="1" dirty="0">
                <a:solidFill>
                  <a:srgbClr val="D9D9D9"/>
                </a:solidFill>
                <a:latin typeface="Arial"/>
                <a:cs typeface="Arial"/>
              </a:rPr>
              <a:t>Random Network Troubleshooting</a:t>
            </a:r>
          </a:p>
        </p:txBody>
      </p:sp>
      <p:sp>
        <p:nvSpPr>
          <p:cNvPr id="22" name="Rectangle 21"/>
          <p:cNvSpPr/>
          <p:nvPr/>
        </p:nvSpPr>
        <p:spPr>
          <a:xfrm>
            <a:off x="723341" y="3850102"/>
            <a:ext cx="1452030" cy="646331"/>
          </a:xfrm>
          <a:prstGeom prst="rect">
            <a:avLst/>
          </a:prstGeom>
        </p:spPr>
        <p:txBody>
          <a:bodyPr wrap="square">
            <a:spAutoFit/>
          </a:bodyPr>
          <a:lstStyle/>
          <a:p>
            <a:pPr algn="ctr"/>
            <a:r>
              <a:rPr lang="en-US" sz="1200" b="1" dirty="0">
                <a:solidFill>
                  <a:srgbClr val="D9D9D9"/>
                </a:solidFill>
                <a:latin typeface="Arial"/>
                <a:cs typeface="Arial"/>
              </a:rPr>
              <a:t>Random Middleware/OS Troubleshooting</a:t>
            </a:r>
          </a:p>
        </p:txBody>
      </p:sp>
      <p:sp>
        <p:nvSpPr>
          <p:cNvPr id="23" name="Rectangle 22"/>
          <p:cNvSpPr/>
          <p:nvPr/>
        </p:nvSpPr>
        <p:spPr>
          <a:xfrm>
            <a:off x="2369969" y="3849467"/>
            <a:ext cx="1073437" cy="461665"/>
          </a:xfrm>
          <a:prstGeom prst="rect">
            <a:avLst/>
          </a:prstGeom>
        </p:spPr>
        <p:txBody>
          <a:bodyPr wrap="square">
            <a:spAutoFit/>
          </a:bodyPr>
          <a:lstStyle/>
          <a:p>
            <a:pPr algn="ctr"/>
            <a:r>
              <a:rPr lang="en-US" sz="1200" b="1" dirty="0">
                <a:solidFill>
                  <a:srgbClr val="D9D9D9"/>
                </a:solidFill>
                <a:latin typeface="Arial"/>
                <a:cs typeface="Arial"/>
              </a:rPr>
              <a:t>Develop </a:t>
            </a:r>
            <a:r>
              <a:rPr lang="en-US" sz="1200" b="1" dirty="0" smtClean="0">
                <a:solidFill>
                  <a:srgbClr val="D9D9D9"/>
                </a:solidFill>
                <a:latin typeface="Arial"/>
                <a:cs typeface="Arial"/>
              </a:rPr>
              <a:t>App</a:t>
            </a:r>
            <a:endParaRPr lang="en-US" sz="1200" b="1" dirty="0">
              <a:solidFill>
                <a:srgbClr val="D9D9D9"/>
              </a:solidFill>
              <a:latin typeface="Arial"/>
              <a:cs typeface="Arial"/>
            </a:endParaRPr>
          </a:p>
        </p:txBody>
      </p:sp>
      <p:sp>
        <p:nvSpPr>
          <p:cNvPr id="24" name="Rectangle 23"/>
          <p:cNvSpPr/>
          <p:nvPr/>
        </p:nvSpPr>
        <p:spPr>
          <a:xfrm>
            <a:off x="3619988" y="3849467"/>
            <a:ext cx="1352946" cy="646331"/>
          </a:xfrm>
          <a:prstGeom prst="rect">
            <a:avLst/>
          </a:prstGeom>
        </p:spPr>
        <p:txBody>
          <a:bodyPr wrap="square">
            <a:spAutoFit/>
          </a:bodyPr>
          <a:lstStyle/>
          <a:p>
            <a:pPr algn="ctr"/>
            <a:r>
              <a:rPr lang="en-US" sz="1200" b="1" dirty="0">
                <a:solidFill>
                  <a:srgbClr val="D9D9D9"/>
                </a:solidFill>
                <a:latin typeface="Arial"/>
                <a:cs typeface="Arial"/>
              </a:rPr>
              <a:t>User Acceptance Testing</a:t>
            </a:r>
          </a:p>
        </p:txBody>
      </p:sp>
      <p:sp>
        <p:nvSpPr>
          <p:cNvPr id="25" name="Rectangle 24"/>
          <p:cNvSpPr/>
          <p:nvPr/>
        </p:nvSpPr>
        <p:spPr>
          <a:xfrm>
            <a:off x="5103048" y="3849466"/>
            <a:ext cx="1401134" cy="461665"/>
          </a:xfrm>
          <a:prstGeom prst="rect">
            <a:avLst/>
          </a:prstGeom>
        </p:spPr>
        <p:txBody>
          <a:bodyPr wrap="square">
            <a:spAutoFit/>
          </a:bodyPr>
          <a:lstStyle/>
          <a:p>
            <a:pPr algn="ctr"/>
            <a:r>
              <a:rPr lang="en-US" sz="1200" b="1" dirty="0">
                <a:solidFill>
                  <a:srgbClr val="D9D9D9"/>
                </a:solidFill>
                <a:latin typeface="Arial"/>
                <a:cs typeface="Arial"/>
              </a:rPr>
              <a:t>QA/</a:t>
            </a:r>
            <a:r>
              <a:rPr lang="en-US" sz="1200" b="1" dirty="0" smtClean="0">
                <a:solidFill>
                  <a:srgbClr val="D9D9D9"/>
                </a:solidFill>
                <a:latin typeface="Arial"/>
                <a:cs typeface="Arial"/>
              </a:rPr>
              <a:t>Production</a:t>
            </a:r>
            <a:br>
              <a:rPr lang="en-US" sz="1200" b="1" dirty="0" smtClean="0">
                <a:solidFill>
                  <a:srgbClr val="D9D9D9"/>
                </a:solidFill>
                <a:latin typeface="Arial"/>
                <a:cs typeface="Arial"/>
              </a:rPr>
            </a:br>
            <a:r>
              <a:rPr lang="en-US" sz="1200" b="1" dirty="0" smtClean="0">
                <a:solidFill>
                  <a:srgbClr val="D9D9D9"/>
                </a:solidFill>
                <a:latin typeface="Arial"/>
                <a:cs typeface="Arial"/>
              </a:rPr>
              <a:t>Deploy Pipeline</a:t>
            </a:r>
            <a:endParaRPr lang="en-US" sz="1200" b="1" dirty="0">
              <a:solidFill>
                <a:srgbClr val="D9D9D9"/>
              </a:solidFill>
              <a:latin typeface="Arial"/>
              <a:cs typeface="Arial"/>
            </a:endParaRPr>
          </a:p>
        </p:txBody>
      </p:sp>
      <p:sp>
        <p:nvSpPr>
          <p:cNvPr id="26" name="Rectangle 25"/>
          <p:cNvSpPr/>
          <p:nvPr/>
        </p:nvSpPr>
        <p:spPr>
          <a:xfrm>
            <a:off x="6610841" y="3843497"/>
            <a:ext cx="1199242" cy="461665"/>
          </a:xfrm>
          <a:prstGeom prst="rect">
            <a:avLst/>
          </a:prstGeom>
        </p:spPr>
        <p:txBody>
          <a:bodyPr wrap="square">
            <a:spAutoFit/>
          </a:bodyPr>
          <a:lstStyle/>
          <a:p>
            <a:pPr algn="ctr"/>
            <a:r>
              <a:rPr lang="en-US" sz="1200" b="1" dirty="0">
                <a:solidFill>
                  <a:srgbClr val="D9D9D9"/>
                </a:solidFill>
                <a:latin typeface="Arial"/>
                <a:cs typeface="Arial"/>
              </a:rPr>
              <a:t>Scale Up/Down</a:t>
            </a:r>
          </a:p>
        </p:txBody>
      </p:sp>
      <p:sp>
        <p:nvSpPr>
          <p:cNvPr id="27" name="Rectangle 26"/>
          <p:cNvSpPr/>
          <p:nvPr/>
        </p:nvSpPr>
        <p:spPr>
          <a:xfrm>
            <a:off x="7674698" y="3195067"/>
            <a:ext cx="1287839" cy="923330"/>
          </a:xfrm>
          <a:prstGeom prst="rect">
            <a:avLst/>
          </a:prstGeom>
        </p:spPr>
        <p:txBody>
          <a:bodyPr wrap="square">
            <a:spAutoFit/>
          </a:bodyPr>
          <a:lstStyle/>
          <a:p>
            <a:pPr defTabSz="825500" latinLnBrk="1" hangingPunct="0"/>
            <a:r>
              <a:rPr lang="en-US" b="1" dirty="0" smtClean="0">
                <a:solidFill>
                  <a:srgbClr val="FFFFFF">
                    <a:lumMod val="85000"/>
                  </a:srgbClr>
                </a:solidFill>
                <a:latin typeface="Arial"/>
                <a:cs typeface="Arial"/>
                <a:sym typeface="Helvetica Light"/>
              </a:rPr>
              <a:t>Nearly </a:t>
            </a:r>
            <a:br>
              <a:rPr lang="en-US" b="1" dirty="0" smtClean="0">
                <a:solidFill>
                  <a:srgbClr val="FFFFFF">
                    <a:lumMod val="85000"/>
                  </a:srgbClr>
                </a:solidFill>
                <a:latin typeface="Arial"/>
                <a:cs typeface="Arial"/>
                <a:sym typeface="Helvetica Light"/>
              </a:rPr>
            </a:br>
            <a:r>
              <a:rPr lang="en-US" b="1" dirty="0" smtClean="0">
                <a:solidFill>
                  <a:srgbClr val="FFFFFF">
                    <a:lumMod val="85000"/>
                  </a:srgbClr>
                </a:solidFill>
                <a:latin typeface="Arial"/>
                <a:cs typeface="Arial"/>
                <a:sym typeface="Helvetica Light"/>
              </a:rPr>
              <a:t>6 months </a:t>
            </a:r>
            <a:br>
              <a:rPr lang="en-US" b="1" dirty="0" smtClean="0">
                <a:solidFill>
                  <a:srgbClr val="FFFFFF">
                    <a:lumMod val="85000"/>
                  </a:srgbClr>
                </a:solidFill>
                <a:latin typeface="Arial"/>
                <a:cs typeface="Arial"/>
                <a:sym typeface="Helvetica Light"/>
              </a:rPr>
            </a:br>
            <a:r>
              <a:rPr lang="en-US" b="1" dirty="0" smtClean="0">
                <a:solidFill>
                  <a:srgbClr val="FFFFFF">
                    <a:lumMod val="85000"/>
                  </a:srgbClr>
                </a:solidFill>
                <a:latin typeface="Arial"/>
                <a:cs typeface="Arial"/>
                <a:sym typeface="Helvetica Light"/>
              </a:rPr>
              <a:t>later</a:t>
            </a:r>
          </a:p>
        </p:txBody>
      </p:sp>
      <p:grpSp>
        <p:nvGrpSpPr>
          <p:cNvPr id="28" name="Group 27"/>
          <p:cNvGrpSpPr/>
          <p:nvPr/>
        </p:nvGrpSpPr>
        <p:grpSpPr>
          <a:xfrm>
            <a:off x="1123583" y="1702682"/>
            <a:ext cx="662621" cy="663615"/>
            <a:chOff x="1997667" y="627704"/>
            <a:chExt cx="879729" cy="881051"/>
          </a:xfrm>
          <a:solidFill>
            <a:schemeClr val="accent1"/>
          </a:solidFill>
        </p:grpSpPr>
        <p:sp>
          <p:nvSpPr>
            <p:cNvPr id="29" name="Oval 2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30" name="TextBox 29"/>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14</a:t>
              </a:r>
              <a:endParaRPr lang="en-US" sz="2400" b="1" dirty="0">
                <a:solidFill>
                  <a:srgbClr val="FFFFFF"/>
                </a:solidFill>
                <a:latin typeface="Arial"/>
                <a:cs typeface="Arial"/>
                <a:sym typeface="Helvetica Light"/>
              </a:endParaRPr>
            </a:p>
          </p:txBody>
        </p:sp>
      </p:grpSp>
      <p:grpSp>
        <p:nvGrpSpPr>
          <p:cNvPr id="31" name="Group 30"/>
          <p:cNvGrpSpPr/>
          <p:nvPr/>
        </p:nvGrpSpPr>
        <p:grpSpPr>
          <a:xfrm>
            <a:off x="1123583" y="3213394"/>
            <a:ext cx="662621" cy="663615"/>
            <a:chOff x="1997667" y="627704"/>
            <a:chExt cx="879729" cy="881051"/>
          </a:xfrm>
          <a:solidFill>
            <a:schemeClr val="accent1"/>
          </a:solidFill>
        </p:grpSpPr>
        <p:sp>
          <p:nvSpPr>
            <p:cNvPr id="32" name="Oval 3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33" name="TextBox 32"/>
            <p:cNvSpPr txBox="1"/>
            <p:nvPr/>
          </p:nvSpPr>
          <p:spPr>
            <a:xfrm>
              <a:off x="2141890" y="729102"/>
              <a:ext cx="568171"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11</a:t>
              </a:r>
              <a:endParaRPr lang="en-US" sz="2400" b="1" dirty="0">
                <a:solidFill>
                  <a:srgbClr val="FFFFFF"/>
                </a:solidFill>
                <a:latin typeface="Arial"/>
                <a:cs typeface="Arial"/>
                <a:sym typeface="Helvetica Light"/>
              </a:endParaRPr>
            </a:p>
          </p:txBody>
        </p:sp>
      </p:grpSp>
      <p:grpSp>
        <p:nvGrpSpPr>
          <p:cNvPr id="34" name="Group 33"/>
          <p:cNvGrpSpPr/>
          <p:nvPr/>
        </p:nvGrpSpPr>
        <p:grpSpPr>
          <a:xfrm>
            <a:off x="2560521" y="3213394"/>
            <a:ext cx="662621" cy="663615"/>
            <a:chOff x="1997667" y="627704"/>
            <a:chExt cx="879729" cy="881051"/>
          </a:xfrm>
          <a:solidFill>
            <a:schemeClr val="accent1"/>
          </a:solidFill>
        </p:grpSpPr>
        <p:sp>
          <p:nvSpPr>
            <p:cNvPr id="35" name="Oval 3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36" name="TextBox 35"/>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40</a:t>
              </a:r>
              <a:endParaRPr lang="en-US" sz="2400" b="1" dirty="0">
                <a:solidFill>
                  <a:srgbClr val="FFFFFF"/>
                </a:solidFill>
                <a:latin typeface="Arial"/>
                <a:cs typeface="Arial"/>
                <a:sym typeface="Helvetica Light"/>
              </a:endParaRPr>
            </a:p>
          </p:txBody>
        </p:sp>
      </p:grpSp>
      <p:grpSp>
        <p:nvGrpSpPr>
          <p:cNvPr id="37" name="Group 36"/>
          <p:cNvGrpSpPr/>
          <p:nvPr/>
        </p:nvGrpSpPr>
        <p:grpSpPr>
          <a:xfrm>
            <a:off x="3986804" y="3213394"/>
            <a:ext cx="662621" cy="663615"/>
            <a:chOff x="1997667" y="627704"/>
            <a:chExt cx="879729" cy="881051"/>
          </a:xfrm>
          <a:solidFill>
            <a:schemeClr val="accent1"/>
          </a:solidFill>
        </p:grpSpPr>
        <p:sp>
          <p:nvSpPr>
            <p:cNvPr id="38" name="Oval 37"/>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39" name="TextBox 38"/>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14</a:t>
              </a:r>
              <a:endParaRPr lang="en-US" sz="2400" b="1" dirty="0">
                <a:solidFill>
                  <a:srgbClr val="FFFFFF"/>
                </a:solidFill>
                <a:latin typeface="Arial"/>
                <a:cs typeface="Arial"/>
                <a:sym typeface="Helvetica Light"/>
              </a:endParaRPr>
            </a:p>
          </p:txBody>
        </p:sp>
      </p:grpSp>
      <p:grpSp>
        <p:nvGrpSpPr>
          <p:cNvPr id="40" name="Group 39"/>
          <p:cNvGrpSpPr/>
          <p:nvPr/>
        </p:nvGrpSpPr>
        <p:grpSpPr>
          <a:xfrm>
            <a:off x="5434397" y="3213394"/>
            <a:ext cx="662621" cy="663615"/>
            <a:chOff x="1997667" y="627704"/>
            <a:chExt cx="879729" cy="881051"/>
          </a:xfrm>
          <a:solidFill>
            <a:schemeClr val="accent1"/>
          </a:solidFill>
        </p:grpSpPr>
        <p:sp>
          <p:nvSpPr>
            <p:cNvPr id="41" name="Oval 40"/>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42" name="TextBox 41"/>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60</a:t>
              </a:r>
              <a:endParaRPr lang="en-US" sz="2400" b="1" dirty="0">
                <a:solidFill>
                  <a:srgbClr val="FFFFFF"/>
                </a:solidFill>
                <a:latin typeface="Arial"/>
                <a:cs typeface="Arial"/>
                <a:sym typeface="Helvetica Light"/>
              </a:endParaRPr>
            </a:p>
          </p:txBody>
        </p:sp>
      </p:grpSp>
      <p:grpSp>
        <p:nvGrpSpPr>
          <p:cNvPr id="43" name="Group 42"/>
          <p:cNvGrpSpPr/>
          <p:nvPr/>
        </p:nvGrpSpPr>
        <p:grpSpPr>
          <a:xfrm>
            <a:off x="6871335" y="3213394"/>
            <a:ext cx="662621" cy="663615"/>
            <a:chOff x="1997667" y="627704"/>
            <a:chExt cx="879729" cy="881051"/>
          </a:xfrm>
          <a:solidFill>
            <a:schemeClr val="accent1"/>
          </a:solidFill>
        </p:grpSpPr>
        <p:sp>
          <p:nvSpPr>
            <p:cNvPr id="44" name="Oval 43"/>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45" name="TextBox 44"/>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2</a:t>
              </a:r>
              <a:endParaRPr lang="en-US" sz="2400" b="1" dirty="0">
                <a:solidFill>
                  <a:srgbClr val="FFFFFF"/>
                </a:solidFill>
                <a:latin typeface="Arial"/>
                <a:cs typeface="Arial"/>
                <a:sym typeface="Helvetica Light"/>
              </a:endParaRPr>
            </a:p>
          </p:txBody>
        </p:sp>
      </p:grpSp>
      <p:cxnSp>
        <p:nvCxnSpPr>
          <p:cNvPr id="47" name="Straight Arrow Connector 46"/>
          <p:cNvCxnSpPr/>
          <p:nvPr/>
        </p:nvCxnSpPr>
        <p:spPr>
          <a:xfrm>
            <a:off x="1786204" y="2049678"/>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8" name="Elbow Connector 47"/>
          <p:cNvCxnSpPr>
            <a:stCxn id="15" idx="6"/>
            <a:endCxn id="32" idx="2"/>
          </p:cNvCxnSpPr>
          <p:nvPr/>
        </p:nvCxnSpPr>
        <p:spPr>
          <a:xfrm flipH="1">
            <a:off x="1123583" y="2034490"/>
            <a:ext cx="6410373" cy="1510712"/>
          </a:xfrm>
          <a:prstGeom prst="bentConnector5">
            <a:avLst>
              <a:gd name="adj1" fmla="val -3566"/>
              <a:gd name="adj2" fmla="val 50000"/>
              <a:gd name="adj3" fmla="val 103566"/>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9" name="Straight Arrow Connector 48"/>
          <p:cNvCxnSpPr/>
          <p:nvPr/>
        </p:nvCxnSpPr>
        <p:spPr>
          <a:xfrm>
            <a:off x="3223142" y="20344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0" name="Straight Arrow Connector 49"/>
          <p:cNvCxnSpPr/>
          <p:nvPr/>
        </p:nvCxnSpPr>
        <p:spPr>
          <a:xfrm>
            <a:off x="4660080" y="20344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1" name="Straight Arrow Connector 50"/>
          <p:cNvCxnSpPr/>
          <p:nvPr/>
        </p:nvCxnSpPr>
        <p:spPr>
          <a:xfrm>
            <a:off x="6097018" y="20344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2" name="Straight Arrow Connector 51"/>
          <p:cNvCxnSpPr/>
          <p:nvPr/>
        </p:nvCxnSpPr>
        <p:spPr>
          <a:xfrm>
            <a:off x="1786204"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3" name="Straight Arrow Connector 52"/>
          <p:cNvCxnSpPr/>
          <p:nvPr/>
        </p:nvCxnSpPr>
        <p:spPr>
          <a:xfrm>
            <a:off x="3223142"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4" name="Straight Arrow Connector 53"/>
          <p:cNvCxnSpPr/>
          <p:nvPr/>
        </p:nvCxnSpPr>
        <p:spPr>
          <a:xfrm>
            <a:off x="4660080"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5" name="Straight Arrow Connector 54"/>
          <p:cNvCxnSpPr/>
          <p:nvPr/>
        </p:nvCxnSpPr>
        <p:spPr>
          <a:xfrm>
            <a:off x="6097018"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sp>
        <p:nvSpPr>
          <p:cNvPr id="57" name="Rectangle 56"/>
          <p:cNvSpPr/>
          <p:nvPr/>
        </p:nvSpPr>
        <p:spPr>
          <a:xfrm>
            <a:off x="330495" y="1835480"/>
            <a:ext cx="847119" cy="369332"/>
          </a:xfrm>
          <a:prstGeom prst="rect">
            <a:avLst/>
          </a:prstGeom>
        </p:spPr>
        <p:txBody>
          <a:bodyPr wrap="square">
            <a:spAutoFit/>
          </a:bodyPr>
          <a:lstStyle/>
          <a:p>
            <a:pPr defTabSz="825500" latinLnBrk="1" hangingPunct="0"/>
            <a:r>
              <a:rPr lang="en-US" b="1" dirty="0" smtClean="0">
                <a:solidFill>
                  <a:srgbClr val="D9D9D9"/>
                </a:solidFill>
                <a:latin typeface="Arial"/>
                <a:cs typeface="Arial"/>
                <a:sym typeface="Helvetica Light"/>
              </a:rPr>
              <a:t>DAYS</a:t>
            </a:r>
          </a:p>
        </p:txBody>
      </p:sp>
      <p:sp>
        <p:nvSpPr>
          <p:cNvPr id="56" name="Rectangle 55"/>
          <p:cNvSpPr/>
          <p:nvPr/>
        </p:nvSpPr>
        <p:spPr>
          <a:xfrm>
            <a:off x="88078" y="160819"/>
            <a:ext cx="8706954" cy="523220"/>
          </a:xfrm>
          <a:prstGeom prst="rect">
            <a:avLst/>
          </a:prstGeom>
        </p:spPr>
        <p:txBody>
          <a:bodyPr wrap="square">
            <a:spAutoFit/>
          </a:bodyPr>
          <a:lstStyle/>
          <a:p>
            <a:r>
              <a:rPr lang="en-US" sz="2800" b="1" dirty="0" smtClean="0">
                <a:solidFill>
                  <a:srgbClr val="FFFFFF">
                    <a:lumMod val="85000"/>
                  </a:srgbClr>
                </a:solidFill>
                <a:latin typeface="Arial"/>
                <a:cs typeface="Arial"/>
              </a:rPr>
              <a:t>IT Ops Spends </a:t>
            </a:r>
            <a:r>
              <a:rPr lang="en-US" sz="2800" b="1" dirty="0">
                <a:solidFill>
                  <a:srgbClr val="00AE9E"/>
                </a:solidFill>
                <a:latin typeface="Arial"/>
                <a:cs typeface="Arial"/>
              </a:rPr>
              <a:t>T</a:t>
            </a:r>
            <a:r>
              <a:rPr lang="en-US" sz="2800" b="1" dirty="0" smtClean="0">
                <a:solidFill>
                  <a:srgbClr val="00AE9E"/>
                </a:solidFill>
                <a:latin typeface="Arial"/>
                <a:cs typeface="Arial"/>
              </a:rPr>
              <a:t>ime </a:t>
            </a:r>
            <a:r>
              <a:rPr lang="en-US" sz="2800" b="1" dirty="0">
                <a:solidFill>
                  <a:srgbClr val="00AE9E"/>
                </a:solidFill>
                <a:latin typeface="Arial"/>
                <a:cs typeface="Arial"/>
              </a:rPr>
              <a:t>B</a:t>
            </a:r>
            <a:r>
              <a:rPr lang="en-US" sz="2800" b="1" dirty="0" smtClean="0">
                <a:solidFill>
                  <a:srgbClr val="00AE9E"/>
                </a:solidFill>
                <a:latin typeface="Arial"/>
                <a:cs typeface="Arial"/>
              </a:rPr>
              <a:t>uilding </a:t>
            </a:r>
            <a:r>
              <a:rPr lang="en-US" sz="2800" b="1" dirty="0">
                <a:solidFill>
                  <a:srgbClr val="00AE9E"/>
                </a:solidFill>
                <a:latin typeface="Arial"/>
                <a:cs typeface="Arial"/>
              </a:rPr>
              <a:t>S</a:t>
            </a:r>
            <a:r>
              <a:rPr lang="en-US" sz="2800" b="1" dirty="0" smtClean="0">
                <a:solidFill>
                  <a:srgbClr val="00AE9E"/>
                </a:solidFill>
                <a:latin typeface="Arial"/>
                <a:cs typeface="Arial"/>
              </a:rPr>
              <a:t>nowflakes</a:t>
            </a:r>
            <a:endParaRPr lang="en-US" dirty="0">
              <a:solidFill>
                <a:srgbClr val="00AE9E"/>
              </a:solidFill>
              <a:latin typeface="Arial"/>
            </a:endParaRPr>
          </a:p>
        </p:txBody>
      </p:sp>
      <p:sp>
        <p:nvSpPr>
          <p:cNvPr id="58" name="Rectangle 57"/>
          <p:cNvSpPr/>
          <p:nvPr/>
        </p:nvSpPr>
        <p:spPr>
          <a:xfrm>
            <a:off x="7673328" y="3360535"/>
            <a:ext cx="1440964" cy="369332"/>
          </a:xfrm>
          <a:prstGeom prst="rect">
            <a:avLst/>
          </a:prstGeom>
        </p:spPr>
        <p:txBody>
          <a:bodyPr wrap="square">
            <a:spAutoFit/>
          </a:bodyPr>
          <a:lstStyle/>
          <a:p>
            <a:pPr defTabSz="825500" latinLnBrk="1" hangingPunct="0"/>
            <a:r>
              <a:rPr lang="en-US" b="1" dirty="0" smtClean="0">
                <a:solidFill>
                  <a:srgbClr val="FFFFFF">
                    <a:lumMod val="85000"/>
                  </a:srgbClr>
                </a:solidFill>
                <a:latin typeface="Arial"/>
                <a:cs typeface="Arial"/>
                <a:sym typeface="Helvetica Light"/>
              </a:rPr>
              <a:t>Production</a:t>
            </a:r>
          </a:p>
        </p:txBody>
      </p:sp>
    </p:spTree>
    <p:extLst>
      <p:ext uri="{BB962C8B-B14F-4D97-AF65-F5344CB8AC3E}">
        <p14:creationId xmlns:p14="http://schemas.microsoft.com/office/powerpoint/2010/main" val="36739357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par>
                                <p:cTn id="60" presetID="10"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500"/>
                                        <p:tgtEl>
                                          <p:spTgt spid="53"/>
                                        </p:tgtEl>
                                      </p:cBhvr>
                                    </p:animEffect>
                                  </p:childTnLst>
                                </p:cTn>
                              </p:par>
                              <p:par>
                                <p:cTn id="82" presetID="10" presetClass="entr" presetSubtype="0" fill="hold" nodeType="with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fade">
                                      <p:cBhvr>
                                        <p:cTn id="92" dur="500"/>
                                        <p:tgtEl>
                                          <p:spTgt spid="54"/>
                                        </p:tgtEl>
                                      </p:cBhvr>
                                    </p:animEffect>
                                  </p:childTnLst>
                                </p:cTn>
                              </p:par>
                              <p:par>
                                <p:cTn id="93" presetID="10" presetClass="entr" presetSubtype="0" fill="hold"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fade">
                                      <p:cBhvr>
                                        <p:cTn id="95" dur="500"/>
                                        <p:tgtEl>
                                          <p:spTgt spid="4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55"/>
                                        </p:tgtEl>
                                        <p:attrNameLst>
                                          <p:attrName>style.visibility</p:attrName>
                                        </p:attrNameLst>
                                      </p:cBhvr>
                                      <p:to>
                                        <p:strVal val="visible"/>
                                      </p:to>
                                    </p:set>
                                    <p:animEffect transition="in" filter="fade">
                                      <p:cBhvr>
                                        <p:cTn id="103" dur="500"/>
                                        <p:tgtEl>
                                          <p:spTgt spid="55"/>
                                        </p:tgtEl>
                                      </p:cBhvr>
                                    </p:animEffect>
                                  </p:childTnLst>
                                </p:cTn>
                              </p:par>
                              <p:par>
                                <p:cTn id="104" presetID="10" presetClass="entr" presetSubtype="0" fill="hold"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500"/>
                                        <p:tgtEl>
                                          <p:spTgt spid="4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fade">
                                      <p:cBhvr>
                                        <p:cTn id="109" dur="500"/>
                                        <p:tgtEl>
                                          <p:spTgt spid="26"/>
                                        </p:tgtEl>
                                      </p:cBhvr>
                                    </p:animEffect>
                                  </p:childTnLst>
                                </p:cTn>
                              </p:par>
                            </p:childTnLst>
                          </p:cTn>
                        </p:par>
                        <p:par>
                          <p:cTn id="110" fill="hold">
                            <p:stCondLst>
                              <p:cond delay="500"/>
                            </p:stCondLst>
                            <p:childTnLst>
                              <p:par>
                                <p:cTn id="111" presetID="10" presetClass="exit" presetSubtype="0" fill="hold" grpId="0" nodeType="afterEffect">
                                  <p:stCondLst>
                                    <p:cond delay="0"/>
                                  </p:stCondLst>
                                  <p:childTnLst>
                                    <p:animEffect transition="out" filter="fade">
                                      <p:cBhvr>
                                        <p:cTn id="112" dur="500"/>
                                        <p:tgtEl>
                                          <p:spTgt spid="58"/>
                                        </p:tgtEl>
                                      </p:cBhvr>
                                    </p:animEffect>
                                    <p:set>
                                      <p:cBhvr>
                                        <p:cTn id="113" dur="1" fill="hold">
                                          <p:stCondLst>
                                            <p:cond delay="499"/>
                                          </p:stCondLst>
                                        </p:cTn>
                                        <p:tgtEl>
                                          <p:spTgt spid="58"/>
                                        </p:tgtEl>
                                        <p:attrNameLst>
                                          <p:attrName>style.visibility</p:attrName>
                                        </p:attrNameLst>
                                      </p:cBhvr>
                                      <p:to>
                                        <p:strVal val="hidden"/>
                                      </p:to>
                                    </p:se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27"/>
                                        </p:tgtEl>
                                        <p:attrNameLst>
                                          <p:attrName>style.visibility</p:attrName>
                                        </p:attrNameLst>
                                      </p:cBhvr>
                                      <p:to>
                                        <p:strVal val="visible"/>
                                      </p:to>
                                    </p:set>
                                    <p:animEffect transition="in" filter="fade">
                                      <p:cBhvr>
                                        <p:cTn id="1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P spid="27" grpId="0"/>
      <p:bldP spid="58" grpId="0"/>
    </p:bldLst>
  </p:timing>
</p:sld>
</file>

<file path=ppt/theme/theme1.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26773</TotalTime>
  <Words>1804</Words>
  <Application>Microsoft Macintosh PowerPoint</Application>
  <PresentationFormat>On-screen Show (16:9)</PresentationFormat>
  <Paragraphs>336</Paragraphs>
  <Slides>23</Slides>
  <Notes>23</Notes>
  <HiddenSlides>0</HiddenSlides>
  <MMClips>0</MMClips>
  <ScaleCrop>false</ScaleCrop>
  <HeadingPairs>
    <vt:vector size="4" baseType="variant">
      <vt:variant>
        <vt:lpstr>Theme</vt:lpstr>
      </vt:variant>
      <vt:variant>
        <vt:i4>4</vt:i4>
      </vt:variant>
      <vt:variant>
        <vt:lpstr>Slide Titles</vt:lpstr>
      </vt:variant>
      <vt:variant>
        <vt:i4>23</vt:i4>
      </vt:variant>
    </vt:vector>
  </HeadingPairs>
  <TitlesOfParts>
    <vt:vector size="27" baseType="lpstr">
      <vt:lpstr>Pivotal Main</vt:lpstr>
      <vt:lpstr>1_Pivotal Main</vt:lpstr>
      <vt:lpstr>2_Pivotal Main</vt:lpstr>
      <vt:lpstr>3_Pivotal Main</vt:lpstr>
      <vt:lpstr>PowerPoint Presentation</vt:lpstr>
      <vt:lpstr>PowerPoint Presentation</vt:lpstr>
      <vt:lpstr>Agenda</vt:lpstr>
      <vt:lpstr>PowerPoint Presentation</vt:lpstr>
      <vt:lpstr>PowerPoint Presentation</vt:lpstr>
      <vt:lpstr>Software Developers Spend too Much Time NOT Writing Software</vt:lpstr>
      <vt:lpstr>PowerPoint Presentation</vt:lpstr>
      <vt:lpstr>The IT Operator reality </vt:lpstr>
      <vt:lpstr>PowerPoint Presentation</vt:lpstr>
      <vt:lpstr>Software is changing INDUSTRIES</vt:lpstr>
      <vt:lpstr>The Enterprise REVOLUTION</vt:lpstr>
      <vt:lpstr>The Enterprise REVOLUTION</vt:lpstr>
      <vt:lpstr>Software is CHANGING</vt:lpstr>
      <vt:lpstr>PowerPoint Presentation</vt:lpstr>
      <vt:lpstr>It Takes a Platform</vt:lpstr>
      <vt:lpstr>Application-centric  Platforms</vt:lpstr>
      <vt:lpstr>PowerPoint Presentation</vt:lpstr>
      <vt:lpstr>What Just Happened?</vt:lpstr>
      <vt:lpstr>Full Stack Ticket Elimination</vt:lpstr>
      <vt:lpstr>Pivotal Cloud Foundry at a Glance</vt:lpstr>
      <vt:lpstr>Pivotal Cloud Foundry</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Raviteja Appalla</cp:lastModifiedBy>
  <cp:revision>1086</cp:revision>
  <cp:lastPrinted>2015-08-14T15:58:30Z</cp:lastPrinted>
  <dcterms:created xsi:type="dcterms:W3CDTF">2015-05-27T14:59:12Z</dcterms:created>
  <dcterms:modified xsi:type="dcterms:W3CDTF">2017-03-30T05:29:38Z</dcterms:modified>
</cp:coreProperties>
</file>